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1" r:id="rId4"/>
    <p:sldId id="290" r:id="rId5"/>
    <p:sldId id="294" r:id="rId6"/>
    <p:sldId id="299" r:id="rId7"/>
    <p:sldId id="300" r:id="rId8"/>
    <p:sldId id="297" r:id="rId9"/>
    <p:sldId id="291" r:id="rId10"/>
    <p:sldId id="303" r:id="rId11"/>
    <p:sldId id="302" r:id="rId12"/>
    <p:sldId id="306" r:id="rId13"/>
    <p:sldId id="305" r:id="rId14"/>
    <p:sldId id="304" r:id="rId15"/>
    <p:sldId id="30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en Linderman" initials="SW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78F"/>
    <a:srgbClr val="DFC7E7"/>
    <a:srgbClr val="F6E03C"/>
    <a:srgbClr val="F5DD2F"/>
    <a:srgbClr val="726812"/>
    <a:srgbClr val="F7E353"/>
    <a:srgbClr val="FFF799"/>
    <a:srgbClr val="004819"/>
    <a:srgbClr val="9FC195"/>
    <a:srgbClr val="5AA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16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04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interSettings" Target="printerSettings/printerSettings1.bin"/><Relationship Id="rId18" Type="http://schemas.openxmlformats.org/officeDocument/2006/relationships/tags" Target="tags/tag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8-05T23:20:45.215" idx="1">
    <p:pos x="7576" y="2523"/>
    <p:text>Wordy</p:text>
  </p:cm>
  <p:cm authorId="0" dt="2014-08-05T23:21:02.457" idx="2">
    <p:pos x="6336" y="2177"/>
    <p:text>Not parallel grammar to previous bullets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ABCFF-0A04-D24F-ABFD-BECA75FD02EF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73773B-EC49-D74C-81AC-A2818C425100}">
      <dgm:prSet custT="1"/>
      <dgm:spPr>
        <a:solidFill>
          <a:srgbClr val="1C75BC"/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Connect student founders &amp; clinical mentors</a:t>
          </a:r>
        </a:p>
      </dgm:t>
    </dgm:pt>
    <dgm:pt modelId="{16D9AE66-F75A-1048-97D8-2A7B1946CCA9}" type="parTrans" cxnId="{C05008ED-BA7A-4447-B415-2BBCD0D1FA92}">
      <dgm:prSet/>
      <dgm:spPr/>
      <dgm:t>
        <a:bodyPr/>
        <a:lstStyle/>
        <a:p>
          <a:endParaRPr lang="en-US" sz="1800"/>
        </a:p>
      </dgm:t>
    </dgm:pt>
    <dgm:pt modelId="{7196C057-94C0-CE43-B4A3-062FA896A1F3}" type="sibTrans" cxnId="{C05008ED-BA7A-4447-B415-2BBCD0D1FA92}">
      <dgm:prSet/>
      <dgm:spPr/>
      <dgm:t>
        <a:bodyPr/>
        <a:lstStyle/>
        <a:p>
          <a:endParaRPr lang="en-US" sz="1800"/>
        </a:p>
      </dgm:t>
    </dgm:pt>
    <dgm:pt modelId="{EFD2FCB0-BCD4-EF44-AE6A-6C6DA0C7902C}">
      <dgm:prSet custT="1"/>
      <dgm:spPr>
        <a:solidFill>
          <a:srgbClr val="92ACD9"/>
        </a:solidFill>
      </dgm:spPr>
      <dgm:t>
        <a:bodyPr/>
        <a:lstStyle/>
        <a:p>
          <a:r>
            <a:rPr lang="en-US" sz="2400" b="1" dirty="0" smtClean="0">
              <a:solidFill>
                <a:srgbClr val="002D54"/>
              </a:solidFill>
              <a:latin typeface="Arial" panose="020B0604020202020204" pitchFamily="34" charset="0"/>
              <a:cs typeface="Arial" panose="020B0604020202020204" pitchFamily="34" charset="0"/>
            </a:rPr>
            <a:t>Generating</a:t>
          </a:r>
          <a:r>
            <a:rPr lang="en-US" sz="1800" b="1" dirty="0" smtClean="0">
              <a:solidFill>
                <a:srgbClr val="002D5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smtClean="0">
              <a:solidFill>
                <a:srgbClr val="002D54"/>
              </a:solidFill>
              <a:latin typeface="Arial" panose="020B0604020202020204" pitchFamily="34" charset="0"/>
              <a:cs typeface="Arial" panose="020B0604020202020204" pitchFamily="34" charset="0"/>
            </a:rPr>
            <a:t>Businesses</a:t>
          </a:r>
          <a:br>
            <a:rPr lang="en-US" sz="2400" b="1" dirty="0" smtClean="0">
              <a:solidFill>
                <a:srgbClr val="002D54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2400" b="1" dirty="0" smtClean="0">
            <a:solidFill>
              <a:srgbClr val="002D5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601AF-F111-134E-80C1-610DB9DF8707}" type="parTrans" cxnId="{3A2CAAC9-2317-154D-8FD9-064707167F89}">
      <dgm:prSet/>
      <dgm:spPr/>
      <dgm:t>
        <a:bodyPr/>
        <a:lstStyle/>
        <a:p>
          <a:endParaRPr lang="en-US" sz="1800"/>
        </a:p>
      </dgm:t>
    </dgm:pt>
    <dgm:pt modelId="{CF6376DD-8DA2-634B-BDEB-F8B20A2816FE}" type="sibTrans" cxnId="{3A2CAAC9-2317-154D-8FD9-064707167F89}">
      <dgm:prSet/>
      <dgm:spPr/>
      <dgm:t>
        <a:bodyPr/>
        <a:lstStyle/>
        <a:p>
          <a:endParaRPr lang="en-US" sz="1800"/>
        </a:p>
      </dgm:t>
    </dgm:pt>
    <dgm:pt modelId="{ECDC10C3-3DE9-9449-AE23-78CCDB11E7B2}">
      <dgm:prSet custT="1"/>
      <dgm:spPr>
        <a:solidFill>
          <a:srgbClr val="1C75BC"/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Develop &amp; recruit talent</a:t>
          </a:r>
        </a:p>
      </dgm:t>
    </dgm:pt>
    <dgm:pt modelId="{CDE0447A-FF62-9A43-875E-F79C400B10A2}" type="parTrans" cxnId="{F089A138-9DA2-F44B-8EC0-D053AC24718C}">
      <dgm:prSet/>
      <dgm:spPr/>
      <dgm:t>
        <a:bodyPr/>
        <a:lstStyle/>
        <a:p>
          <a:endParaRPr lang="en-US" sz="1800"/>
        </a:p>
      </dgm:t>
    </dgm:pt>
    <dgm:pt modelId="{35F99A56-BF20-7646-A8ED-47C0D85ED500}" type="sibTrans" cxnId="{F089A138-9DA2-F44B-8EC0-D053AC24718C}">
      <dgm:prSet/>
      <dgm:spPr/>
      <dgm:t>
        <a:bodyPr/>
        <a:lstStyle/>
        <a:p>
          <a:endParaRPr lang="en-US" sz="1800"/>
        </a:p>
      </dgm:t>
    </dgm:pt>
    <dgm:pt modelId="{D8E51D34-A536-9A4C-87F8-4042D2CB3496}">
      <dgm:prSet custT="1"/>
      <dgm:spPr>
        <a:solidFill>
          <a:srgbClr val="1C75BC"/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Identify needs</a:t>
          </a:r>
        </a:p>
      </dgm:t>
    </dgm:pt>
    <dgm:pt modelId="{D628DF48-49F7-654C-944E-C730DC142345}" type="parTrans" cxnId="{D234A04B-76CE-8749-B3A2-78DB0691E828}">
      <dgm:prSet/>
      <dgm:spPr/>
      <dgm:t>
        <a:bodyPr/>
        <a:lstStyle/>
        <a:p>
          <a:endParaRPr lang="en-US"/>
        </a:p>
      </dgm:t>
    </dgm:pt>
    <dgm:pt modelId="{09A2CF7E-CDC5-C94E-93EB-5D4C2155828E}" type="sibTrans" cxnId="{D234A04B-76CE-8749-B3A2-78DB0691E828}">
      <dgm:prSet/>
      <dgm:spPr/>
      <dgm:t>
        <a:bodyPr/>
        <a:lstStyle/>
        <a:p>
          <a:endParaRPr lang="en-US"/>
        </a:p>
      </dgm:t>
    </dgm:pt>
    <dgm:pt modelId="{E69F0E83-416D-4D4D-82B0-2A9C988F5A03}">
      <dgm:prSet custT="1"/>
      <dgm:spPr>
        <a:solidFill>
          <a:srgbClr val="1C75BC"/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Market &amp; patent analysis</a:t>
          </a:r>
        </a:p>
      </dgm:t>
    </dgm:pt>
    <dgm:pt modelId="{7C79B572-B2BD-4F43-9B8F-BCAAD68D901E}" type="parTrans" cxnId="{53C13B23-683B-6F44-A971-86C5CE22C3A7}">
      <dgm:prSet/>
      <dgm:spPr/>
      <dgm:t>
        <a:bodyPr/>
        <a:lstStyle/>
        <a:p>
          <a:endParaRPr lang="en-US"/>
        </a:p>
      </dgm:t>
    </dgm:pt>
    <dgm:pt modelId="{E2302F75-D57D-F844-B82F-AB06E9ECF340}" type="sibTrans" cxnId="{53C13B23-683B-6F44-A971-86C5CE22C3A7}">
      <dgm:prSet/>
      <dgm:spPr/>
      <dgm:t>
        <a:bodyPr/>
        <a:lstStyle/>
        <a:p>
          <a:endParaRPr lang="en-US"/>
        </a:p>
      </dgm:t>
    </dgm:pt>
    <dgm:pt modelId="{CB158CE5-6D18-5042-8194-4FA981EA7173}">
      <dgm:prSet custT="1"/>
      <dgm:spPr>
        <a:solidFill>
          <a:srgbClr val="1C75BC"/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Prototyping </a:t>
          </a:r>
        </a:p>
      </dgm:t>
    </dgm:pt>
    <dgm:pt modelId="{73770D20-BD44-7244-8DF7-BFAB16681A90}" type="parTrans" cxnId="{8AF30C3D-989D-9546-A84A-A455C29078DC}">
      <dgm:prSet/>
      <dgm:spPr/>
      <dgm:t>
        <a:bodyPr/>
        <a:lstStyle/>
        <a:p>
          <a:endParaRPr lang="en-US"/>
        </a:p>
      </dgm:t>
    </dgm:pt>
    <dgm:pt modelId="{85180322-F0D6-6649-AF83-AFFAB42E6C41}" type="sibTrans" cxnId="{8AF30C3D-989D-9546-A84A-A455C29078DC}">
      <dgm:prSet/>
      <dgm:spPr/>
      <dgm:t>
        <a:bodyPr/>
        <a:lstStyle/>
        <a:p>
          <a:endParaRPr lang="en-US"/>
        </a:p>
      </dgm:t>
    </dgm:pt>
    <dgm:pt modelId="{2DBCDAFA-F956-B640-A9B1-97B352EC7E4E}">
      <dgm:prSet custT="1"/>
      <dgm:spPr>
        <a:solidFill>
          <a:srgbClr val="1C75BC"/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Business plan &amp; pitch development</a:t>
          </a:r>
        </a:p>
      </dgm:t>
    </dgm:pt>
    <dgm:pt modelId="{7F97E900-B457-3841-A203-272F8FB198E8}" type="parTrans" cxnId="{74263F03-29E9-0445-81E6-36FD9F327084}">
      <dgm:prSet/>
      <dgm:spPr/>
      <dgm:t>
        <a:bodyPr/>
        <a:lstStyle/>
        <a:p>
          <a:endParaRPr lang="en-US"/>
        </a:p>
      </dgm:t>
    </dgm:pt>
    <dgm:pt modelId="{CC6B15A0-B9A5-D64A-91CB-E3F54E2A88CF}" type="sibTrans" cxnId="{74263F03-29E9-0445-81E6-36FD9F327084}">
      <dgm:prSet/>
      <dgm:spPr/>
      <dgm:t>
        <a:bodyPr/>
        <a:lstStyle/>
        <a:p>
          <a:endParaRPr lang="en-US"/>
        </a:p>
      </dgm:t>
    </dgm:pt>
    <dgm:pt modelId="{7566D38C-C503-4945-9EC4-8D754D5C8895}" type="pres">
      <dgm:prSet presAssocID="{8BBABCFF-0A04-D24F-ABFD-BECA75FD02E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2EB731-FA3C-2042-8E16-FDE5B49A87C2}" type="pres">
      <dgm:prSet presAssocID="{EFD2FCB0-BCD4-EF44-AE6A-6C6DA0C7902C}" presName="compNode" presStyleCnt="0"/>
      <dgm:spPr/>
    </dgm:pt>
    <dgm:pt modelId="{FC3766DC-E4A4-5A43-BE87-3F4E3B26D4C6}" type="pres">
      <dgm:prSet presAssocID="{EFD2FCB0-BCD4-EF44-AE6A-6C6DA0C7902C}" presName="aNode" presStyleLbl="bgShp" presStyleIdx="0" presStyleCnt="1" custLinFactNeighborX="-5634" custLinFactNeighborY="2053"/>
      <dgm:spPr/>
      <dgm:t>
        <a:bodyPr/>
        <a:lstStyle/>
        <a:p>
          <a:endParaRPr lang="en-US"/>
        </a:p>
      </dgm:t>
    </dgm:pt>
    <dgm:pt modelId="{DFD73C43-93BB-3347-A864-1E515E28B6AF}" type="pres">
      <dgm:prSet presAssocID="{EFD2FCB0-BCD4-EF44-AE6A-6C6DA0C7902C}" presName="textNode" presStyleLbl="bgShp" presStyleIdx="0" presStyleCnt="1"/>
      <dgm:spPr/>
      <dgm:t>
        <a:bodyPr/>
        <a:lstStyle/>
        <a:p>
          <a:endParaRPr lang="en-US"/>
        </a:p>
      </dgm:t>
    </dgm:pt>
    <dgm:pt modelId="{C490E698-75F9-B347-BD08-F1B3402C0C48}" type="pres">
      <dgm:prSet presAssocID="{EFD2FCB0-BCD4-EF44-AE6A-6C6DA0C7902C}" presName="compChildNode" presStyleCnt="0"/>
      <dgm:spPr/>
    </dgm:pt>
    <dgm:pt modelId="{C9AC447C-504F-5B43-8E29-4AB6E0B70B1D}" type="pres">
      <dgm:prSet presAssocID="{EFD2FCB0-BCD4-EF44-AE6A-6C6DA0C7902C}" presName="theInnerList" presStyleCnt="0"/>
      <dgm:spPr/>
    </dgm:pt>
    <dgm:pt modelId="{9753598D-557E-BB49-A9AA-31C1FE070434}" type="pres">
      <dgm:prSet presAssocID="{FF73773B-EC49-D74C-81AC-A2818C425100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96B6F-7B7C-A546-A6EF-6F62593207C8}" type="pres">
      <dgm:prSet presAssocID="{FF73773B-EC49-D74C-81AC-A2818C425100}" presName="aSpace2" presStyleCnt="0"/>
      <dgm:spPr/>
    </dgm:pt>
    <dgm:pt modelId="{C27EB285-8308-D34A-A89F-C1FA32F0CE74}" type="pres">
      <dgm:prSet presAssocID="{ECDC10C3-3DE9-9449-AE23-78CCDB11E7B2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6FB87-0CFB-3B45-B024-C188F9EAF870}" type="pres">
      <dgm:prSet presAssocID="{ECDC10C3-3DE9-9449-AE23-78CCDB11E7B2}" presName="aSpace2" presStyleCnt="0"/>
      <dgm:spPr/>
    </dgm:pt>
    <dgm:pt modelId="{590FB348-EED4-7348-A065-92026D1C1C07}" type="pres">
      <dgm:prSet presAssocID="{D8E51D34-A536-9A4C-87F8-4042D2CB3496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B1383-87EA-424F-888B-5D878B17345E}" type="pres">
      <dgm:prSet presAssocID="{D8E51D34-A536-9A4C-87F8-4042D2CB3496}" presName="aSpace2" presStyleCnt="0"/>
      <dgm:spPr/>
    </dgm:pt>
    <dgm:pt modelId="{9C20B8BB-9D56-A44F-AA47-F90941371461}" type="pres">
      <dgm:prSet presAssocID="{E69F0E83-416D-4D4D-82B0-2A9C988F5A03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82455-D7D6-7C4F-9926-F4F16E1D5DF7}" type="pres">
      <dgm:prSet presAssocID="{E69F0E83-416D-4D4D-82B0-2A9C988F5A03}" presName="aSpace2" presStyleCnt="0"/>
      <dgm:spPr/>
    </dgm:pt>
    <dgm:pt modelId="{4281AF82-8C60-774F-8D70-DC36E712DC81}" type="pres">
      <dgm:prSet presAssocID="{CB158CE5-6D18-5042-8194-4FA981EA7173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54405-1C23-A04D-A4E1-1337EDE90F84}" type="pres">
      <dgm:prSet presAssocID="{CB158CE5-6D18-5042-8194-4FA981EA7173}" presName="aSpace2" presStyleCnt="0"/>
      <dgm:spPr/>
    </dgm:pt>
    <dgm:pt modelId="{7F3E2018-D188-9145-BD2F-53D6AF503D13}" type="pres">
      <dgm:prSet presAssocID="{2DBCDAFA-F956-B640-A9B1-97B352EC7E4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98700F-D2E3-4A0D-8E58-E05D0C93D3A0}" type="presOf" srcId="{D8E51D34-A536-9A4C-87F8-4042D2CB3496}" destId="{590FB348-EED4-7348-A065-92026D1C1C07}" srcOrd="0" destOrd="0" presId="urn:microsoft.com/office/officeart/2005/8/layout/lProcess2"/>
    <dgm:cxn modelId="{1D4F1353-9494-403E-9D6A-F5BE68B0CF7B}" type="presOf" srcId="{EFD2FCB0-BCD4-EF44-AE6A-6C6DA0C7902C}" destId="{FC3766DC-E4A4-5A43-BE87-3F4E3B26D4C6}" srcOrd="0" destOrd="0" presId="urn:microsoft.com/office/officeart/2005/8/layout/lProcess2"/>
    <dgm:cxn modelId="{3A2CAAC9-2317-154D-8FD9-064707167F89}" srcId="{8BBABCFF-0A04-D24F-ABFD-BECA75FD02EF}" destId="{EFD2FCB0-BCD4-EF44-AE6A-6C6DA0C7902C}" srcOrd="0" destOrd="0" parTransId="{91F601AF-F111-134E-80C1-610DB9DF8707}" sibTransId="{CF6376DD-8DA2-634B-BDEB-F8B20A2816FE}"/>
    <dgm:cxn modelId="{D234A04B-76CE-8749-B3A2-78DB0691E828}" srcId="{EFD2FCB0-BCD4-EF44-AE6A-6C6DA0C7902C}" destId="{D8E51D34-A536-9A4C-87F8-4042D2CB3496}" srcOrd="2" destOrd="0" parTransId="{D628DF48-49F7-654C-944E-C730DC142345}" sibTransId="{09A2CF7E-CDC5-C94E-93EB-5D4C2155828E}"/>
    <dgm:cxn modelId="{74263F03-29E9-0445-81E6-36FD9F327084}" srcId="{EFD2FCB0-BCD4-EF44-AE6A-6C6DA0C7902C}" destId="{2DBCDAFA-F956-B640-A9B1-97B352EC7E4E}" srcOrd="5" destOrd="0" parTransId="{7F97E900-B457-3841-A203-272F8FB198E8}" sibTransId="{CC6B15A0-B9A5-D64A-91CB-E3F54E2A88CF}"/>
    <dgm:cxn modelId="{F06D85A5-639F-4F3A-AB96-D74258DC6AFA}" type="presOf" srcId="{E69F0E83-416D-4D4D-82B0-2A9C988F5A03}" destId="{9C20B8BB-9D56-A44F-AA47-F90941371461}" srcOrd="0" destOrd="0" presId="urn:microsoft.com/office/officeart/2005/8/layout/lProcess2"/>
    <dgm:cxn modelId="{218B4E2F-FB49-42D5-BDD3-33C33BC3B195}" type="presOf" srcId="{8BBABCFF-0A04-D24F-ABFD-BECA75FD02EF}" destId="{7566D38C-C503-4945-9EC4-8D754D5C8895}" srcOrd="0" destOrd="0" presId="urn:microsoft.com/office/officeart/2005/8/layout/lProcess2"/>
    <dgm:cxn modelId="{C326B269-2483-4C25-82B0-9F7D67595D35}" type="presOf" srcId="{ECDC10C3-3DE9-9449-AE23-78CCDB11E7B2}" destId="{C27EB285-8308-D34A-A89F-C1FA32F0CE74}" srcOrd="0" destOrd="0" presId="urn:microsoft.com/office/officeart/2005/8/layout/lProcess2"/>
    <dgm:cxn modelId="{53C13B23-683B-6F44-A971-86C5CE22C3A7}" srcId="{EFD2FCB0-BCD4-EF44-AE6A-6C6DA0C7902C}" destId="{E69F0E83-416D-4D4D-82B0-2A9C988F5A03}" srcOrd="3" destOrd="0" parTransId="{7C79B572-B2BD-4F43-9B8F-BCAAD68D901E}" sibTransId="{E2302F75-D57D-F844-B82F-AB06E9ECF340}"/>
    <dgm:cxn modelId="{D8939401-D523-4C89-8566-CDD17AE99251}" type="presOf" srcId="{EFD2FCB0-BCD4-EF44-AE6A-6C6DA0C7902C}" destId="{DFD73C43-93BB-3347-A864-1E515E28B6AF}" srcOrd="1" destOrd="0" presId="urn:microsoft.com/office/officeart/2005/8/layout/lProcess2"/>
    <dgm:cxn modelId="{8AF30C3D-989D-9546-A84A-A455C29078DC}" srcId="{EFD2FCB0-BCD4-EF44-AE6A-6C6DA0C7902C}" destId="{CB158CE5-6D18-5042-8194-4FA981EA7173}" srcOrd="4" destOrd="0" parTransId="{73770D20-BD44-7244-8DF7-BFAB16681A90}" sibTransId="{85180322-F0D6-6649-AF83-AFFAB42E6C41}"/>
    <dgm:cxn modelId="{9CEF2188-DFB8-41E6-8015-8F3E7B8252DC}" type="presOf" srcId="{FF73773B-EC49-D74C-81AC-A2818C425100}" destId="{9753598D-557E-BB49-A9AA-31C1FE070434}" srcOrd="0" destOrd="0" presId="urn:microsoft.com/office/officeart/2005/8/layout/lProcess2"/>
    <dgm:cxn modelId="{C05008ED-BA7A-4447-B415-2BBCD0D1FA92}" srcId="{EFD2FCB0-BCD4-EF44-AE6A-6C6DA0C7902C}" destId="{FF73773B-EC49-D74C-81AC-A2818C425100}" srcOrd="0" destOrd="0" parTransId="{16D9AE66-F75A-1048-97D8-2A7B1946CCA9}" sibTransId="{7196C057-94C0-CE43-B4A3-062FA896A1F3}"/>
    <dgm:cxn modelId="{F089A138-9DA2-F44B-8EC0-D053AC24718C}" srcId="{EFD2FCB0-BCD4-EF44-AE6A-6C6DA0C7902C}" destId="{ECDC10C3-3DE9-9449-AE23-78CCDB11E7B2}" srcOrd="1" destOrd="0" parTransId="{CDE0447A-FF62-9A43-875E-F79C400B10A2}" sibTransId="{35F99A56-BF20-7646-A8ED-47C0D85ED500}"/>
    <dgm:cxn modelId="{CDEF8022-BB76-4841-AE37-48812D7A0443}" type="presOf" srcId="{CB158CE5-6D18-5042-8194-4FA981EA7173}" destId="{4281AF82-8C60-774F-8D70-DC36E712DC81}" srcOrd="0" destOrd="0" presId="urn:microsoft.com/office/officeart/2005/8/layout/lProcess2"/>
    <dgm:cxn modelId="{2E13BD6D-0E12-42AE-9EBE-7B2689524A70}" type="presOf" srcId="{2DBCDAFA-F956-B640-A9B1-97B352EC7E4E}" destId="{7F3E2018-D188-9145-BD2F-53D6AF503D13}" srcOrd="0" destOrd="0" presId="urn:microsoft.com/office/officeart/2005/8/layout/lProcess2"/>
    <dgm:cxn modelId="{F4826635-C1E4-4176-A782-1BF583A705B1}" type="presParOf" srcId="{7566D38C-C503-4945-9EC4-8D754D5C8895}" destId="{892EB731-FA3C-2042-8E16-FDE5B49A87C2}" srcOrd="0" destOrd="0" presId="urn:microsoft.com/office/officeart/2005/8/layout/lProcess2"/>
    <dgm:cxn modelId="{49F79B7C-F485-428A-B8C4-131BC9E1959B}" type="presParOf" srcId="{892EB731-FA3C-2042-8E16-FDE5B49A87C2}" destId="{FC3766DC-E4A4-5A43-BE87-3F4E3B26D4C6}" srcOrd="0" destOrd="0" presId="urn:microsoft.com/office/officeart/2005/8/layout/lProcess2"/>
    <dgm:cxn modelId="{43FAED7B-A107-4D87-B96B-3243CFB58524}" type="presParOf" srcId="{892EB731-FA3C-2042-8E16-FDE5B49A87C2}" destId="{DFD73C43-93BB-3347-A864-1E515E28B6AF}" srcOrd="1" destOrd="0" presId="urn:microsoft.com/office/officeart/2005/8/layout/lProcess2"/>
    <dgm:cxn modelId="{35536681-2FCA-4854-A038-D8B6740B9DF0}" type="presParOf" srcId="{892EB731-FA3C-2042-8E16-FDE5B49A87C2}" destId="{C490E698-75F9-B347-BD08-F1B3402C0C48}" srcOrd="2" destOrd="0" presId="urn:microsoft.com/office/officeart/2005/8/layout/lProcess2"/>
    <dgm:cxn modelId="{5D4F32B7-C69E-4E53-9060-9FC3AC3B4173}" type="presParOf" srcId="{C490E698-75F9-B347-BD08-F1B3402C0C48}" destId="{C9AC447C-504F-5B43-8E29-4AB6E0B70B1D}" srcOrd="0" destOrd="0" presId="urn:microsoft.com/office/officeart/2005/8/layout/lProcess2"/>
    <dgm:cxn modelId="{9A92B224-DE90-4AD2-8A59-7D5A8A2FC8AB}" type="presParOf" srcId="{C9AC447C-504F-5B43-8E29-4AB6E0B70B1D}" destId="{9753598D-557E-BB49-A9AA-31C1FE070434}" srcOrd="0" destOrd="0" presId="urn:microsoft.com/office/officeart/2005/8/layout/lProcess2"/>
    <dgm:cxn modelId="{65ABB494-B7E5-43CB-9F8A-AD4324BC37B0}" type="presParOf" srcId="{C9AC447C-504F-5B43-8E29-4AB6E0B70B1D}" destId="{EE496B6F-7B7C-A546-A6EF-6F62593207C8}" srcOrd="1" destOrd="0" presId="urn:microsoft.com/office/officeart/2005/8/layout/lProcess2"/>
    <dgm:cxn modelId="{B5892A22-0521-4D24-8206-AE051019BED3}" type="presParOf" srcId="{C9AC447C-504F-5B43-8E29-4AB6E0B70B1D}" destId="{C27EB285-8308-D34A-A89F-C1FA32F0CE74}" srcOrd="2" destOrd="0" presId="urn:microsoft.com/office/officeart/2005/8/layout/lProcess2"/>
    <dgm:cxn modelId="{04435215-149B-4C08-AEDB-284F868D5B8F}" type="presParOf" srcId="{C9AC447C-504F-5B43-8E29-4AB6E0B70B1D}" destId="{8F56FB87-0CFB-3B45-B024-C188F9EAF870}" srcOrd="3" destOrd="0" presId="urn:microsoft.com/office/officeart/2005/8/layout/lProcess2"/>
    <dgm:cxn modelId="{B43E8152-60CE-4484-B904-2B67058BFDD9}" type="presParOf" srcId="{C9AC447C-504F-5B43-8E29-4AB6E0B70B1D}" destId="{590FB348-EED4-7348-A065-92026D1C1C07}" srcOrd="4" destOrd="0" presId="urn:microsoft.com/office/officeart/2005/8/layout/lProcess2"/>
    <dgm:cxn modelId="{17AE434C-500C-433D-8F0B-16120104470B}" type="presParOf" srcId="{C9AC447C-504F-5B43-8E29-4AB6E0B70B1D}" destId="{50EB1383-87EA-424F-888B-5D878B17345E}" srcOrd="5" destOrd="0" presId="urn:microsoft.com/office/officeart/2005/8/layout/lProcess2"/>
    <dgm:cxn modelId="{8BE0AA3A-1614-4050-BFF7-1B0062EA39C8}" type="presParOf" srcId="{C9AC447C-504F-5B43-8E29-4AB6E0B70B1D}" destId="{9C20B8BB-9D56-A44F-AA47-F90941371461}" srcOrd="6" destOrd="0" presId="urn:microsoft.com/office/officeart/2005/8/layout/lProcess2"/>
    <dgm:cxn modelId="{48515315-312E-452D-9581-834A302378A5}" type="presParOf" srcId="{C9AC447C-504F-5B43-8E29-4AB6E0B70B1D}" destId="{1D882455-D7D6-7C4F-9926-F4F16E1D5DF7}" srcOrd="7" destOrd="0" presId="urn:microsoft.com/office/officeart/2005/8/layout/lProcess2"/>
    <dgm:cxn modelId="{F4DF9A47-E850-4900-A80C-6A13DFD9FE4F}" type="presParOf" srcId="{C9AC447C-504F-5B43-8E29-4AB6E0B70B1D}" destId="{4281AF82-8C60-774F-8D70-DC36E712DC81}" srcOrd="8" destOrd="0" presId="urn:microsoft.com/office/officeart/2005/8/layout/lProcess2"/>
    <dgm:cxn modelId="{60AA8D65-1A3D-4667-9CB8-B68A7482529C}" type="presParOf" srcId="{C9AC447C-504F-5B43-8E29-4AB6E0B70B1D}" destId="{56154405-1C23-A04D-A4E1-1337EDE90F84}" srcOrd="9" destOrd="0" presId="urn:microsoft.com/office/officeart/2005/8/layout/lProcess2"/>
    <dgm:cxn modelId="{50BFBEE7-8BA9-4DF5-8B33-E080F72E3F55}" type="presParOf" srcId="{C9AC447C-504F-5B43-8E29-4AB6E0B70B1D}" destId="{7F3E2018-D188-9145-BD2F-53D6AF503D13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BABCFF-0A04-D24F-ABFD-BECA75FD02EF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90E6D4-D0B0-9F45-AACA-36DEB3FA0521}">
      <dgm:prSet custT="1"/>
      <dgm:spPr>
        <a:solidFill>
          <a:srgbClr val="9FC195"/>
        </a:solidFill>
      </dgm:spPr>
      <dgm:t>
        <a:bodyPr/>
        <a:lstStyle/>
        <a:p>
          <a:r>
            <a:rPr lang="en-US" sz="2400" b="1" dirty="0" smtClean="0">
              <a:solidFill>
                <a:srgbClr val="004819"/>
              </a:solidFill>
              <a:latin typeface="Arial" panose="020B0604020202020204" pitchFamily="34" charset="0"/>
              <a:cs typeface="Arial" panose="020B0604020202020204" pitchFamily="34" charset="0"/>
            </a:rPr>
            <a:t>University &amp; Hospital Integration</a:t>
          </a:r>
        </a:p>
      </dgm:t>
    </dgm:pt>
    <dgm:pt modelId="{9A995205-6904-3D4C-AD2C-A71CEDED3668}" type="parTrans" cxnId="{BF3ADCFB-5020-B845-BEE9-14713BED08C1}">
      <dgm:prSet/>
      <dgm:spPr/>
      <dgm:t>
        <a:bodyPr/>
        <a:lstStyle/>
        <a:p>
          <a:endParaRPr lang="en-US" sz="1800"/>
        </a:p>
      </dgm:t>
    </dgm:pt>
    <dgm:pt modelId="{8B109030-C1DF-6141-83FB-194733B8DFA5}" type="sibTrans" cxnId="{BF3ADCFB-5020-B845-BEE9-14713BED08C1}">
      <dgm:prSet/>
      <dgm:spPr/>
      <dgm:t>
        <a:bodyPr/>
        <a:lstStyle/>
        <a:p>
          <a:endParaRPr lang="en-US" sz="1800"/>
        </a:p>
      </dgm:t>
    </dgm:pt>
    <dgm:pt modelId="{E9EA2E79-2723-6B4D-8D4A-690014A2D8A0}">
      <dgm:prSet custT="1"/>
      <dgm:spPr>
        <a:solidFill>
          <a:srgbClr val="5AA25B"/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Unrestricted access to university resources </a:t>
          </a:r>
        </a:p>
      </dgm:t>
    </dgm:pt>
    <dgm:pt modelId="{937B4792-4AB3-DA49-9711-FB6B264AC001}" type="parTrans" cxnId="{A82D6914-DD05-514E-BD6C-5FA2341A4D42}">
      <dgm:prSet/>
      <dgm:spPr/>
      <dgm:t>
        <a:bodyPr/>
        <a:lstStyle/>
        <a:p>
          <a:endParaRPr lang="en-US" sz="1800"/>
        </a:p>
      </dgm:t>
    </dgm:pt>
    <dgm:pt modelId="{FCD3E820-BCD3-494D-9410-AD72CE738426}" type="sibTrans" cxnId="{A82D6914-DD05-514E-BD6C-5FA2341A4D42}">
      <dgm:prSet/>
      <dgm:spPr/>
      <dgm:t>
        <a:bodyPr/>
        <a:lstStyle/>
        <a:p>
          <a:endParaRPr lang="en-US" sz="1800"/>
        </a:p>
      </dgm:t>
    </dgm:pt>
    <dgm:pt modelId="{D8E6D95B-C5A3-C541-B4A7-25A4B13933D6}">
      <dgm:prSet custT="1"/>
      <dgm:spPr>
        <a:solidFill>
          <a:srgbClr val="5AA25B"/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University waives all rights to intellectual property</a:t>
          </a:r>
        </a:p>
      </dgm:t>
    </dgm:pt>
    <dgm:pt modelId="{85E9CE4B-D02F-7643-AEA2-62C4CFF9AE1E}" type="parTrans" cxnId="{6AB6C2F4-B02B-554A-AB26-933413B8312E}">
      <dgm:prSet/>
      <dgm:spPr/>
      <dgm:t>
        <a:bodyPr/>
        <a:lstStyle/>
        <a:p>
          <a:endParaRPr lang="en-US" sz="1800"/>
        </a:p>
      </dgm:t>
    </dgm:pt>
    <dgm:pt modelId="{A2F8BE5F-FC8C-3F4D-95AE-2552CFBBECA4}" type="sibTrans" cxnId="{6AB6C2F4-B02B-554A-AB26-933413B8312E}">
      <dgm:prSet/>
      <dgm:spPr/>
      <dgm:t>
        <a:bodyPr/>
        <a:lstStyle/>
        <a:p>
          <a:endParaRPr lang="en-US" sz="1800"/>
        </a:p>
      </dgm:t>
    </dgm:pt>
    <dgm:pt modelId="{8238AAC0-264A-3D4E-8ED8-C0D36728DF16}">
      <dgm:prSet custT="1"/>
      <dgm:spPr>
        <a:solidFill>
          <a:srgbClr val="5AA25B"/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Clinical trial support</a:t>
          </a:r>
        </a:p>
      </dgm:t>
    </dgm:pt>
    <dgm:pt modelId="{F69D6424-B697-0246-BB0F-491831359B4C}" type="parTrans" cxnId="{1F585572-B4E7-B648-883F-4F85F5104434}">
      <dgm:prSet/>
      <dgm:spPr/>
      <dgm:t>
        <a:bodyPr/>
        <a:lstStyle/>
        <a:p>
          <a:endParaRPr lang="en-US" sz="1800"/>
        </a:p>
      </dgm:t>
    </dgm:pt>
    <dgm:pt modelId="{5DE59778-8EC2-1A41-8956-1A038BD1964D}" type="sibTrans" cxnId="{1F585572-B4E7-B648-883F-4F85F5104434}">
      <dgm:prSet/>
      <dgm:spPr/>
      <dgm:t>
        <a:bodyPr/>
        <a:lstStyle/>
        <a:p>
          <a:endParaRPr lang="en-US" sz="1800"/>
        </a:p>
      </dgm:t>
    </dgm:pt>
    <dgm:pt modelId="{ADBE7337-D2AD-2847-A828-674CB1C7501E}">
      <dgm:prSet custT="1"/>
      <dgm:spPr>
        <a:solidFill>
          <a:srgbClr val="5AA25B"/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Physician and patient access</a:t>
          </a:r>
        </a:p>
      </dgm:t>
    </dgm:pt>
    <dgm:pt modelId="{FD13F7FB-1253-7045-98B1-5E81AA4CB69F}" type="parTrans" cxnId="{2A543C7B-9EF7-324E-A5D5-09A44D97052F}">
      <dgm:prSet/>
      <dgm:spPr/>
      <dgm:t>
        <a:bodyPr/>
        <a:lstStyle/>
        <a:p>
          <a:endParaRPr lang="en-US"/>
        </a:p>
      </dgm:t>
    </dgm:pt>
    <dgm:pt modelId="{281E685A-5C07-4B44-85DF-299674DEB742}" type="sibTrans" cxnId="{2A543C7B-9EF7-324E-A5D5-09A44D97052F}">
      <dgm:prSet/>
      <dgm:spPr/>
      <dgm:t>
        <a:bodyPr/>
        <a:lstStyle/>
        <a:p>
          <a:endParaRPr lang="en-US"/>
        </a:p>
      </dgm:t>
    </dgm:pt>
    <dgm:pt modelId="{BF33E20F-7E39-AE46-BBB2-794C26BBD3A3}">
      <dgm:prSet custT="1"/>
      <dgm:spPr>
        <a:solidFill>
          <a:srgbClr val="5AA25B"/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Clinical problem database (&gt;150 needs)</a:t>
          </a:r>
        </a:p>
      </dgm:t>
    </dgm:pt>
    <dgm:pt modelId="{5B1E76C0-B4D2-A446-BA71-6D121265B914}" type="parTrans" cxnId="{3AC719FE-F719-BF43-B7BF-B9B80A4B021E}">
      <dgm:prSet/>
      <dgm:spPr/>
      <dgm:t>
        <a:bodyPr/>
        <a:lstStyle/>
        <a:p>
          <a:endParaRPr lang="en-US"/>
        </a:p>
      </dgm:t>
    </dgm:pt>
    <dgm:pt modelId="{5964BCFE-76D1-1D41-8502-5213E612E6FE}" type="sibTrans" cxnId="{3AC719FE-F719-BF43-B7BF-B9B80A4B021E}">
      <dgm:prSet/>
      <dgm:spPr/>
      <dgm:t>
        <a:bodyPr/>
        <a:lstStyle/>
        <a:p>
          <a:endParaRPr lang="en-US"/>
        </a:p>
      </dgm:t>
    </dgm:pt>
    <dgm:pt modelId="{C7AE968A-DBDC-6F47-8A74-8179B2C9125C}" type="pres">
      <dgm:prSet presAssocID="{8BBABCFF-0A04-D24F-ABFD-BECA75FD02E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12C1B4-A9F5-EC47-887C-5C4ED4C98DA6}" type="pres">
      <dgm:prSet presAssocID="{0A90E6D4-D0B0-9F45-AACA-36DEB3FA0521}" presName="compNode" presStyleCnt="0"/>
      <dgm:spPr/>
    </dgm:pt>
    <dgm:pt modelId="{E42D4A6F-0E60-3647-87B3-868CD5073E73}" type="pres">
      <dgm:prSet presAssocID="{0A90E6D4-D0B0-9F45-AACA-36DEB3FA0521}" presName="aNode" presStyleLbl="bgShp" presStyleIdx="0" presStyleCnt="1" custLinFactNeighborX="-6908" custLinFactNeighborY="2823"/>
      <dgm:spPr/>
      <dgm:t>
        <a:bodyPr/>
        <a:lstStyle/>
        <a:p>
          <a:endParaRPr lang="en-US"/>
        </a:p>
      </dgm:t>
    </dgm:pt>
    <dgm:pt modelId="{4C232239-FA08-C141-873D-95C559889F42}" type="pres">
      <dgm:prSet presAssocID="{0A90E6D4-D0B0-9F45-AACA-36DEB3FA0521}" presName="textNode" presStyleLbl="bgShp" presStyleIdx="0" presStyleCnt="1"/>
      <dgm:spPr/>
      <dgm:t>
        <a:bodyPr/>
        <a:lstStyle/>
        <a:p>
          <a:endParaRPr lang="en-US"/>
        </a:p>
      </dgm:t>
    </dgm:pt>
    <dgm:pt modelId="{7BB956B6-E787-E849-9E55-1ABB46F9935C}" type="pres">
      <dgm:prSet presAssocID="{0A90E6D4-D0B0-9F45-AACA-36DEB3FA0521}" presName="compChildNode" presStyleCnt="0"/>
      <dgm:spPr/>
    </dgm:pt>
    <dgm:pt modelId="{725D5D70-5F1C-3B4A-A88A-18FB66242E46}" type="pres">
      <dgm:prSet presAssocID="{0A90E6D4-D0B0-9F45-AACA-36DEB3FA0521}" presName="theInnerList" presStyleCnt="0"/>
      <dgm:spPr/>
    </dgm:pt>
    <dgm:pt modelId="{B5ACEB69-B190-1643-8D6D-63C0D06B7A1C}" type="pres">
      <dgm:prSet presAssocID="{E9EA2E79-2723-6B4D-8D4A-690014A2D8A0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E479B-4438-5145-A2B1-2C920665BC83}" type="pres">
      <dgm:prSet presAssocID="{E9EA2E79-2723-6B4D-8D4A-690014A2D8A0}" presName="aSpace2" presStyleCnt="0"/>
      <dgm:spPr/>
    </dgm:pt>
    <dgm:pt modelId="{9CA16340-77F7-EA41-A43A-C49121D7E37F}" type="pres">
      <dgm:prSet presAssocID="{D8E6D95B-C5A3-C541-B4A7-25A4B13933D6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CC845-3700-4F40-8504-52DB7F647760}" type="pres">
      <dgm:prSet presAssocID="{D8E6D95B-C5A3-C541-B4A7-25A4B13933D6}" presName="aSpace2" presStyleCnt="0"/>
      <dgm:spPr/>
    </dgm:pt>
    <dgm:pt modelId="{B17FEED0-E3A4-6E45-8F26-2CB0605EDC9F}" type="pres">
      <dgm:prSet presAssocID="{BF33E20F-7E39-AE46-BBB2-794C26BBD3A3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E6925-F671-AB43-BFFD-A81438B56D7A}" type="pres">
      <dgm:prSet presAssocID="{BF33E20F-7E39-AE46-BBB2-794C26BBD3A3}" presName="aSpace2" presStyleCnt="0"/>
      <dgm:spPr/>
    </dgm:pt>
    <dgm:pt modelId="{3C1EBD2D-6130-3947-BB42-AB830BCFEE19}" type="pres">
      <dgm:prSet presAssocID="{ADBE7337-D2AD-2847-A828-674CB1C7501E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42372-6780-6543-8238-9F9139BC39EC}" type="pres">
      <dgm:prSet presAssocID="{ADBE7337-D2AD-2847-A828-674CB1C7501E}" presName="aSpace2" presStyleCnt="0"/>
      <dgm:spPr/>
    </dgm:pt>
    <dgm:pt modelId="{FC519FDB-5B43-B34E-8828-6E94F3143C65}" type="pres">
      <dgm:prSet presAssocID="{8238AAC0-264A-3D4E-8ED8-C0D36728DF16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041E71-4101-4312-A48E-225C6BB94354}" type="presOf" srcId="{0A90E6D4-D0B0-9F45-AACA-36DEB3FA0521}" destId="{E42D4A6F-0E60-3647-87B3-868CD5073E73}" srcOrd="0" destOrd="0" presId="urn:microsoft.com/office/officeart/2005/8/layout/lProcess2"/>
    <dgm:cxn modelId="{2A543C7B-9EF7-324E-A5D5-09A44D97052F}" srcId="{0A90E6D4-D0B0-9F45-AACA-36DEB3FA0521}" destId="{ADBE7337-D2AD-2847-A828-674CB1C7501E}" srcOrd="3" destOrd="0" parTransId="{FD13F7FB-1253-7045-98B1-5E81AA4CB69F}" sibTransId="{281E685A-5C07-4B44-85DF-299674DEB742}"/>
    <dgm:cxn modelId="{4D264DEB-127B-4A44-8022-13B967140197}" type="presOf" srcId="{D8E6D95B-C5A3-C541-B4A7-25A4B13933D6}" destId="{9CA16340-77F7-EA41-A43A-C49121D7E37F}" srcOrd="0" destOrd="0" presId="urn:microsoft.com/office/officeart/2005/8/layout/lProcess2"/>
    <dgm:cxn modelId="{1F585572-B4E7-B648-883F-4F85F5104434}" srcId="{0A90E6D4-D0B0-9F45-AACA-36DEB3FA0521}" destId="{8238AAC0-264A-3D4E-8ED8-C0D36728DF16}" srcOrd="4" destOrd="0" parTransId="{F69D6424-B697-0246-BB0F-491831359B4C}" sibTransId="{5DE59778-8EC2-1A41-8956-1A038BD1964D}"/>
    <dgm:cxn modelId="{F9352538-EB67-46AD-A24B-1BAC62B570E6}" type="presOf" srcId="{8238AAC0-264A-3D4E-8ED8-C0D36728DF16}" destId="{FC519FDB-5B43-B34E-8828-6E94F3143C65}" srcOrd="0" destOrd="0" presId="urn:microsoft.com/office/officeart/2005/8/layout/lProcess2"/>
    <dgm:cxn modelId="{623F5340-9D5E-4E6D-AB80-6AB9483E4483}" type="presOf" srcId="{8BBABCFF-0A04-D24F-ABFD-BECA75FD02EF}" destId="{C7AE968A-DBDC-6F47-8A74-8179B2C9125C}" srcOrd="0" destOrd="0" presId="urn:microsoft.com/office/officeart/2005/8/layout/lProcess2"/>
    <dgm:cxn modelId="{3AC719FE-F719-BF43-B7BF-B9B80A4B021E}" srcId="{0A90E6D4-D0B0-9F45-AACA-36DEB3FA0521}" destId="{BF33E20F-7E39-AE46-BBB2-794C26BBD3A3}" srcOrd="2" destOrd="0" parTransId="{5B1E76C0-B4D2-A446-BA71-6D121265B914}" sibTransId="{5964BCFE-76D1-1D41-8502-5213E612E6FE}"/>
    <dgm:cxn modelId="{BF3ADCFB-5020-B845-BEE9-14713BED08C1}" srcId="{8BBABCFF-0A04-D24F-ABFD-BECA75FD02EF}" destId="{0A90E6D4-D0B0-9F45-AACA-36DEB3FA0521}" srcOrd="0" destOrd="0" parTransId="{9A995205-6904-3D4C-AD2C-A71CEDED3668}" sibTransId="{8B109030-C1DF-6141-83FB-194733B8DFA5}"/>
    <dgm:cxn modelId="{93BFDB37-9018-4DF8-8685-BE8BFE90009B}" type="presOf" srcId="{0A90E6D4-D0B0-9F45-AACA-36DEB3FA0521}" destId="{4C232239-FA08-C141-873D-95C559889F42}" srcOrd="1" destOrd="0" presId="urn:microsoft.com/office/officeart/2005/8/layout/lProcess2"/>
    <dgm:cxn modelId="{A82D6914-DD05-514E-BD6C-5FA2341A4D42}" srcId="{0A90E6D4-D0B0-9F45-AACA-36DEB3FA0521}" destId="{E9EA2E79-2723-6B4D-8D4A-690014A2D8A0}" srcOrd="0" destOrd="0" parTransId="{937B4792-4AB3-DA49-9711-FB6B264AC001}" sibTransId="{FCD3E820-BCD3-494D-9410-AD72CE738426}"/>
    <dgm:cxn modelId="{B0856925-0891-4A8C-92A1-1BE842DF51AC}" type="presOf" srcId="{BF33E20F-7E39-AE46-BBB2-794C26BBD3A3}" destId="{B17FEED0-E3A4-6E45-8F26-2CB0605EDC9F}" srcOrd="0" destOrd="0" presId="urn:microsoft.com/office/officeart/2005/8/layout/lProcess2"/>
    <dgm:cxn modelId="{CC674740-C786-48CD-BCAE-A26988B8A979}" type="presOf" srcId="{ADBE7337-D2AD-2847-A828-674CB1C7501E}" destId="{3C1EBD2D-6130-3947-BB42-AB830BCFEE19}" srcOrd="0" destOrd="0" presId="urn:microsoft.com/office/officeart/2005/8/layout/lProcess2"/>
    <dgm:cxn modelId="{A9CD0514-F8D4-4CCA-A4A1-73462D4FC7C7}" type="presOf" srcId="{E9EA2E79-2723-6B4D-8D4A-690014A2D8A0}" destId="{B5ACEB69-B190-1643-8D6D-63C0D06B7A1C}" srcOrd="0" destOrd="0" presId="urn:microsoft.com/office/officeart/2005/8/layout/lProcess2"/>
    <dgm:cxn modelId="{6AB6C2F4-B02B-554A-AB26-933413B8312E}" srcId="{0A90E6D4-D0B0-9F45-AACA-36DEB3FA0521}" destId="{D8E6D95B-C5A3-C541-B4A7-25A4B13933D6}" srcOrd="1" destOrd="0" parTransId="{85E9CE4B-D02F-7643-AEA2-62C4CFF9AE1E}" sibTransId="{A2F8BE5F-FC8C-3F4D-95AE-2552CFBBECA4}"/>
    <dgm:cxn modelId="{1A742070-FA6E-4BD7-8851-57C8784CBFE4}" type="presParOf" srcId="{C7AE968A-DBDC-6F47-8A74-8179B2C9125C}" destId="{8A12C1B4-A9F5-EC47-887C-5C4ED4C98DA6}" srcOrd="0" destOrd="0" presId="urn:microsoft.com/office/officeart/2005/8/layout/lProcess2"/>
    <dgm:cxn modelId="{A8187316-26A2-492C-8737-A7957CE4A7F6}" type="presParOf" srcId="{8A12C1B4-A9F5-EC47-887C-5C4ED4C98DA6}" destId="{E42D4A6F-0E60-3647-87B3-868CD5073E73}" srcOrd="0" destOrd="0" presId="urn:microsoft.com/office/officeart/2005/8/layout/lProcess2"/>
    <dgm:cxn modelId="{CE20A93A-9F34-4219-B72B-DDE30AAF97F3}" type="presParOf" srcId="{8A12C1B4-A9F5-EC47-887C-5C4ED4C98DA6}" destId="{4C232239-FA08-C141-873D-95C559889F42}" srcOrd="1" destOrd="0" presId="urn:microsoft.com/office/officeart/2005/8/layout/lProcess2"/>
    <dgm:cxn modelId="{94B68B7E-EE1C-4219-83B4-C9F5CEBD8574}" type="presParOf" srcId="{8A12C1B4-A9F5-EC47-887C-5C4ED4C98DA6}" destId="{7BB956B6-E787-E849-9E55-1ABB46F9935C}" srcOrd="2" destOrd="0" presId="urn:microsoft.com/office/officeart/2005/8/layout/lProcess2"/>
    <dgm:cxn modelId="{C7BA4D2B-D8F2-4462-AB83-ACF8FE42C56E}" type="presParOf" srcId="{7BB956B6-E787-E849-9E55-1ABB46F9935C}" destId="{725D5D70-5F1C-3B4A-A88A-18FB66242E46}" srcOrd="0" destOrd="0" presId="urn:microsoft.com/office/officeart/2005/8/layout/lProcess2"/>
    <dgm:cxn modelId="{7C2A4893-2345-40CF-971B-2CF0576DCE51}" type="presParOf" srcId="{725D5D70-5F1C-3B4A-A88A-18FB66242E46}" destId="{B5ACEB69-B190-1643-8D6D-63C0D06B7A1C}" srcOrd="0" destOrd="0" presId="urn:microsoft.com/office/officeart/2005/8/layout/lProcess2"/>
    <dgm:cxn modelId="{3CA759C8-4EC1-471E-8E42-F221978AF61C}" type="presParOf" srcId="{725D5D70-5F1C-3B4A-A88A-18FB66242E46}" destId="{A49E479B-4438-5145-A2B1-2C920665BC83}" srcOrd="1" destOrd="0" presId="urn:microsoft.com/office/officeart/2005/8/layout/lProcess2"/>
    <dgm:cxn modelId="{86CAD21B-3DFD-4652-98AB-D4FF93C7B9C2}" type="presParOf" srcId="{725D5D70-5F1C-3B4A-A88A-18FB66242E46}" destId="{9CA16340-77F7-EA41-A43A-C49121D7E37F}" srcOrd="2" destOrd="0" presId="urn:microsoft.com/office/officeart/2005/8/layout/lProcess2"/>
    <dgm:cxn modelId="{52C03AF1-B978-4A7D-9C11-9792B1C3F28D}" type="presParOf" srcId="{725D5D70-5F1C-3B4A-A88A-18FB66242E46}" destId="{F70CC845-3700-4F40-8504-52DB7F647760}" srcOrd="3" destOrd="0" presId="urn:microsoft.com/office/officeart/2005/8/layout/lProcess2"/>
    <dgm:cxn modelId="{7EC1B96A-0A95-45D4-8074-88568CC73BAD}" type="presParOf" srcId="{725D5D70-5F1C-3B4A-A88A-18FB66242E46}" destId="{B17FEED0-E3A4-6E45-8F26-2CB0605EDC9F}" srcOrd="4" destOrd="0" presId="urn:microsoft.com/office/officeart/2005/8/layout/lProcess2"/>
    <dgm:cxn modelId="{2CA9A9B8-C73C-4387-B085-F0239CE90784}" type="presParOf" srcId="{725D5D70-5F1C-3B4A-A88A-18FB66242E46}" destId="{8B2E6925-F671-AB43-BFFD-A81438B56D7A}" srcOrd="5" destOrd="0" presId="urn:microsoft.com/office/officeart/2005/8/layout/lProcess2"/>
    <dgm:cxn modelId="{9E731F76-22EC-4856-B42D-787178644C00}" type="presParOf" srcId="{725D5D70-5F1C-3B4A-A88A-18FB66242E46}" destId="{3C1EBD2D-6130-3947-BB42-AB830BCFEE19}" srcOrd="6" destOrd="0" presId="urn:microsoft.com/office/officeart/2005/8/layout/lProcess2"/>
    <dgm:cxn modelId="{F726BF45-093C-4072-A7FB-F2290E3262D3}" type="presParOf" srcId="{725D5D70-5F1C-3B4A-A88A-18FB66242E46}" destId="{BA842372-6780-6543-8238-9F9139BC39EC}" srcOrd="7" destOrd="0" presId="urn:microsoft.com/office/officeart/2005/8/layout/lProcess2"/>
    <dgm:cxn modelId="{4D0B90FC-45FB-4616-854E-F48309896558}" type="presParOf" srcId="{725D5D70-5F1C-3B4A-A88A-18FB66242E46}" destId="{FC519FDB-5B43-B34E-8828-6E94F3143C65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BABCFF-0A04-D24F-ABFD-BECA75FD02EF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1AEB6D-E8E5-B046-BE40-665F63CA8C59}">
      <dgm:prSet custT="1"/>
      <dgm:spPr>
        <a:solidFill>
          <a:srgbClr val="F6E03C"/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Office space</a:t>
          </a:r>
        </a:p>
      </dgm:t>
    </dgm:pt>
    <dgm:pt modelId="{D136585E-F8DB-8340-B3B1-8776A6A932F6}" type="parTrans" cxnId="{24BA88DF-B52F-B146-831A-38164DF43789}">
      <dgm:prSet/>
      <dgm:spPr/>
      <dgm:t>
        <a:bodyPr/>
        <a:lstStyle/>
        <a:p>
          <a:endParaRPr lang="en-US" sz="1800"/>
        </a:p>
      </dgm:t>
    </dgm:pt>
    <dgm:pt modelId="{C2F34F5C-5953-764A-98F6-DF83D8CECF7B}" type="sibTrans" cxnId="{24BA88DF-B52F-B146-831A-38164DF43789}">
      <dgm:prSet/>
      <dgm:spPr/>
      <dgm:t>
        <a:bodyPr/>
        <a:lstStyle/>
        <a:p>
          <a:endParaRPr lang="en-US" sz="1800"/>
        </a:p>
      </dgm:t>
    </dgm:pt>
    <dgm:pt modelId="{AAD0B309-81DF-FB49-B445-CF84F6C25E4A}">
      <dgm:prSet custT="1"/>
      <dgm:spPr>
        <a:solidFill>
          <a:srgbClr val="F6E03C"/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VC pitching/awards </a:t>
          </a:r>
        </a:p>
      </dgm:t>
    </dgm:pt>
    <dgm:pt modelId="{BF35B649-EE08-624E-BEC3-49D3DA885725}" type="parTrans" cxnId="{2D47B864-6CD7-7241-827A-7299CB14E648}">
      <dgm:prSet/>
      <dgm:spPr/>
      <dgm:t>
        <a:bodyPr/>
        <a:lstStyle/>
        <a:p>
          <a:endParaRPr lang="en-US" sz="1800"/>
        </a:p>
      </dgm:t>
    </dgm:pt>
    <dgm:pt modelId="{0309E7D3-1833-984E-9DAF-18C255DF8BA5}" type="sibTrans" cxnId="{2D47B864-6CD7-7241-827A-7299CB14E648}">
      <dgm:prSet/>
      <dgm:spPr/>
      <dgm:t>
        <a:bodyPr/>
        <a:lstStyle/>
        <a:p>
          <a:endParaRPr lang="en-US" sz="1800"/>
        </a:p>
      </dgm:t>
    </dgm:pt>
    <dgm:pt modelId="{958FEA5E-8595-6A4D-BB78-A1CBE847E389}">
      <dgm:prSet custT="1"/>
      <dgm:spPr>
        <a:solidFill>
          <a:srgbClr val="F6E03C"/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 bono legal services –</a:t>
          </a:r>
          <a:br>
            <a:rPr lang="en-US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LLC &amp; patent filing</a:t>
          </a:r>
        </a:p>
      </dgm:t>
    </dgm:pt>
    <dgm:pt modelId="{FFDE2D68-59E6-454B-97A0-975325CBDB86}" type="parTrans" cxnId="{D8CAF0E4-4EC8-3847-BCEA-0D6FA6ED4545}">
      <dgm:prSet/>
      <dgm:spPr/>
      <dgm:t>
        <a:bodyPr/>
        <a:lstStyle/>
        <a:p>
          <a:endParaRPr lang="en-US" sz="1800"/>
        </a:p>
      </dgm:t>
    </dgm:pt>
    <dgm:pt modelId="{5414F8DC-FC36-5D44-836E-D169DAD53E74}" type="sibTrans" cxnId="{D8CAF0E4-4EC8-3847-BCEA-0D6FA6ED4545}">
      <dgm:prSet/>
      <dgm:spPr/>
      <dgm:t>
        <a:bodyPr/>
        <a:lstStyle/>
        <a:p>
          <a:endParaRPr lang="en-US" sz="1800"/>
        </a:p>
      </dgm:t>
    </dgm:pt>
    <dgm:pt modelId="{9E8BB75F-07FD-B144-8B77-5BC6F40BC8F0}">
      <dgm:prSet custT="1"/>
      <dgm:spPr>
        <a:solidFill>
          <a:srgbClr val="FFF799"/>
        </a:solidFill>
      </dgm:spPr>
      <dgm:t>
        <a:bodyPr/>
        <a:lstStyle/>
        <a:p>
          <a:r>
            <a:rPr lang="en-US" sz="2400" b="1" dirty="0" smtClean="0">
              <a:solidFill>
                <a:srgbClr val="726812"/>
              </a:solidFill>
              <a:latin typeface="Arial" panose="020B0604020202020204" pitchFamily="34" charset="0"/>
              <a:cs typeface="Arial" panose="020B0604020202020204" pitchFamily="34" charset="0"/>
            </a:rPr>
            <a:t>Resources</a:t>
          </a:r>
          <a:br>
            <a:rPr lang="en-US" sz="2400" b="1" dirty="0" smtClean="0">
              <a:solidFill>
                <a:srgbClr val="72681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2400" b="1" dirty="0" smtClean="0">
            <a:solidFill>
              <a:srgbClr val="72681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73D3F9-49AD-F143-822E-F770F95D7975}" type="parTrans" cxnId="{CF103C91-3088-D44C-9B81-9939F4517460}">
      <dgm:prSet/>
      <dgm:spPr/>
      <dgm:t>
        <a:bodyPr/>
        <a:lstStyle/>
        <a:p>
          <a:endParaRPr lang="en-US" sz="1800"/>
        </a:p>
      </dgm:t>
    </dgm:pt>
    <dgm:pt modelId="{A9073D46-9F36-F540-8347-F6E1D238554C}" type="sibTrans" cxnId="{CF103C91-3088-D44C-9B81-9939F4517460}">
      <dgm:prSet/>
      <dgm:spPr/>
      <dgm:t>
        <a:bodyPr/>
        <a:lstStyle/>
        <a:p>
          <a:endParaRPr lang="en-US" sz="1800"/>
        </a:p>
      </dgm:t>
    </dgm:pt>
    <dgm:pt modelId="{5ABAB6B9-4B12-854B-885D-12D0C7F687EE}">
      <dgm:prSet custT="1"/>
      <dgm:spPr>
        <a:solidFill>
          <a:srgbClr val="F6E03C"/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Prototyping - 3D printers, machining, software</a:t>
          </a:r>
        </a:p>
      </dgm:t>
    </dgm:pt>
    <dgm:pt modelId="{7E04A191-588C-524C-92F2-87EFDB41FBE2}" type="parTrans" cxnId="{1B57DE30-DAA9-504F-A736-0D57272A528C}">
      <dgm:prSet/>
      <dgm:spPr/>
      <dgm:t>
        <a:bodyPr/>
        <a:lstStyle/>
        <a:p>
          <a:endParaRPr lang="en-US"/>
        </a:p>
      </dgm:t>
    </dgm:pt>
    <dgm:pt modelId="{9E1CDE3C-8127-FF45-8719-847E3E401B4F}" type="sibTrans" cxnId="{1B57DE30-DAA9-504F-A736-0D57272A528C}">
      <dgm:prSet/>
      <dgm:spPr/>
      <dgm:t>
        <a:bodyPr/>
        <a:lstStyle/>
        <a:p>
          <a:endParaRPr lang="en-US"/>
        </a:p>
      </dgm:t>
    </dgm:pt>
    <dgm:pt modelId="{9BFA7108-ABAD-7B40-AB1A-005CCA06D72B}">
      <dgm:prSet custT="1"/>
      <dgm:spPr>
        <a:solidFill>
          <a:srgbClr val="F6E03C"/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Business &amp; market advisors</a:t>
          </a:r>
        </a:p>
      </dgm:t>
    </dgm:pt>
    <dgm:pt modelId="{E71FD3C7-3BA5-5C4D-BC90-A6CA63BD9A47}" type="parTrans" cxnId="{23BF966A-6F5F-E040-91BA-49C16C914153}">
      <dgm:prSet/>
      <dgm:spPr/>
      <dgm:t>
        <a:bodyPr/>
        <a:lstStyle/>
        <a:p>
          <a:endParaRPr lang="en-US"/>
        </a:p>
      </dgm:t>
    </dgm:pt>
    <dgm:pt modelId="{CBDEA377-27F2-0D47-B0F5-E71306165EFA}" type="sibTrans" cxnId="{23BF966A-6F5F-E040-91BA-49C16C914153}">
      <dgm:prSet/>
      <dgm:spPr/>
      <dgm:t>
        <a:bodyPr/>
        <a:lstStyle/>
        <a:p>
          <a:endParaRPr lang="en-US"/>
        </a:p>
      </dgm:t>
    </dgm:pt>
    <dgm:pt modelId="{7BD60862-22E0-3B42-8AE5-EBFB29E7E161}">
      <dgm:prSet custT="1"/>
      <dgm:spPr>
        <a:solidFill>
          <a:srgbClr val="F6E03C"/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St. Louis manufacturing  </a:t>
          </a:r>
        </a:p>
      </dgm:t>
    </dgm:pt>
    <dgm:pt modelId="{5D780253-A728-B349-A1BE-865BD480CB9B}" type="parTrans" cxnId="{04527E30-B400-E945-9F85-3341739579FA}">
      <dgm:prSet/>
      <dgm:spPr/>
      <dgm:t>
        <a:bodyPr/>
        <a:lstStyle/>
        <a:p>
          <a:endParaRPr lang="en-US"/>
        </a:p>
      </dgm:t>
    </dgm:pt>
    <dgm:pt modelId="{E4A5E08F-8BD3-8040-BD7A-20C7BB9EB63F}" type="sibTrans" cxnId="{04527E30-B400-E945-9F85-3341739579FA}">
      <dgm:prSet/>
      <dgm:spPr/>
      <dgm:t>
        <a:bodyPr/>
        <a:lstStyle/>
        <a:p>
          <a:endParaRPr lang="en-US"/>
        </a:p>
      </dgm:t>
    </dgm:pt>
    <dgm:pt modelId="{778641E7-7BA6-4596-B6AC-337472FC3712}">
      <dgm:prSet custT="1"/>
      <dgm:spPr>
        <a:solidFill>
          <a:srgbClr val="F6E03C"/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Resource sharing with other local incubators</a:t>
          </a:r>
        </a:p>
      </dgm:t>
    </dgm:pt>
    <dgm:pt modelId="{D8A7391D-78A9-4872-A660-C0A8EFED482E}" type="parTrans" cxnId="{1521C8D1-6713-472F-8EF5-9F5DBFB70AE0}">
      <dgm:prSet/>
      <dgm:spPr/>
      <dgm:t>
        <a:bodyPr/>
        <a:lstStyle/>
        <a:p>
          <a:endParaRPr lang="en-US"/>
        </a:p>
      </dgm:t>
    </dgm:pt>
    <dgm:pt modelId="{8CE1C2B4-F984-47C7-A499-A9AC2E775213}" type="sibTrans" cxnId="{1521C8D1-6713-472F-8EF5-9F5DBFB70AE0}">
      <dgm:prSet/>
      <dgm:spPr/>
      <dgm:t>
        <a:bodyPr/>
        <a:lstStyle/>
        <a:p>
          <a:endParaRPr lang="en-US"/>
        </a:p>
      </dgm:t>
    </dgm:pt>
    <dgm:pt modelId="{2D8A998C-5C62-2541-96B4-63E71A0782B7}" type="pres">
      <dgm:prSet presAssocID="{8BBABCFF-0A04-D24F-ABFD-BECA75FD02E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215A3E-2AB6-0741-9D7B-20204D84AA19}" type="pres">
      <dgm:prSet presAssocID="{9E8BB75F-07FD-B144-8B77-5BC6F40BC8F0}" presName="compNode" presStyleCnt="0"/>
      <dgm:spPr/>
    </dgm:pt>
    <dgm:pt modelId="{999B40E6-AC21-334F-B9BA-185561C3D73F}" type="pres">
      <dgm:prSet presAssocID="{9E8BB75F-07FD-B144-8B77-5BC6F40BC8F0}" presName="aNode" presStyleLbl="bgShp" presStyleIdx="0" presStyleCnt="1" custLinFactNeighborX="500" custLinFactNeighborY="-568"/>
      <dgm:spPr/>
      <dgm:t>
        <a:bodyPr/>
        <a:lstStyle/>
        <a:p>
          <a:endParaRPr lang="en-US"/>
        </a:p>
      </dgm:t>
    </dgm:pt>
    <dgm:pt modelId="{675F9B95-171B-534A-8DA6-E1CE2B64F8C2}" type="pres">
      <dgm:prSet presAssocID="{9E8BB75F-07FD-B144-8B77-5BC6F40BC8F0}" presName="textNode" presStyleLbl="bgShp" presStyleIdx="0" presStyleCnt="1"/>
      <dgm:spPr/>
      <dgm:t>
        <a:bodyPr/>
        <a:lstStyle/>
        <a:p>
          <a:endParaRPr lang="en-US"/>
        </a:p>
      </dgm:t>
    </dgm:pt>
    <dgm:pt modelId="{D61F4F7B-AFA5-9B42-9387-0F47FF105EC3}" type="pres">
      <dgm:prSet presAssocID="{9E8BB75F-07FD-B144-8B77-5BC6F40BC8F0}" presName="compChildNode" presStyleCnt="0"/>
      <dgm:spPr/>
    </dgm:pt>
    <dgm:pt modelId="{8D3E752F-34AC-5949-B654-1E8E03A1025F}" type="pres">
      <dgm:prSet presAssocID="{9E8BB75F-07FD-B144-8B77-5BC6F40BC8F0}" presName="theInnerList" presStyleCnt="0"/>
      <dgm:spPr/>
    </dgm:pt>
    <dgm:pt modelId="{BC58D5D4-8DD5-A841-A8A9-4760D803B6D7}" type="pres">
      <dgm:prSet presAssocID="{5ABAB6B9-4B12-854B-885D-12D0C7F687EE}" presName="childNode" presStyleLbl="node1" presStyleIdx="0" presStyleCnt="7" custScaleY="224116" custLinFactNeighborX="-56" custLinFactNeighborY="69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B7D70-2A74-DE43-AAA4-41B7F4580B80}" type="pres">
      <dgm:prSet presAssocID="{5ABAB6B9-4B12-854B-885D-12D0C7F687EE}" presName="aSpace2" presStyleCnt="0"/>
      <dgm:spPr/>
    </dgm:pt>
    <dgm:pt modelId="{7B160EF6-6E64-482C-88C2-68DBC1A085FF}" type="pres">
      <dgm:prSet presAssocID="{778641E7-7BA6-4596-B6AC-337472FC3712}" presName="childNode" presStyleLbl="node1" presStyleIdx="1" presStyleCnt="7" custScaleY="212928" custLinFactNeighborX="57" custLinFactNeighborY="35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0BF80-3AAF-488A-8E7A-AEDDB73A1A06}" type="pres">
      <dgm:prSet presAssocID="{778641E7-7BA6-4596-B6AC-337472FC3712}" presName="aSpace2" presStyleCnt="0"/>
      <dgm:spPr/>
    </dgm:pt>
    <dgm:pt modelId="{280DD94B-565E-8847-AC27-D6E4BFF8A454}" type="pres">
      <dgm:prSet presAssocID="{9BFA7108-ABAD-7B40-AB1A-005CCA06D72B}" presName="childNode" presStyleLbl="node1" presStyleIdx="2" presStyleCnt="7" custLinFactNeighborX="57" custLinFactNeighborY="17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1A430-89F9-904F-A801-1E2A707FC353}" type="pres">
      <dgm:prSet presAssocID="{9BFA7108-ABAD-7B40-AB1A-005CCA06D72B}" presName="aSpace2" presStyleCnt="0"/>
      <dgm:spPr/>
    </dgm:pt>
    <dgm:pt modelId="{1BA962F9-26AB-E242-980F-88855B2191E1}" type="pres">
      <dgm:prSet presAssocID="{7BD60862-22E0-3B42-8AE5-EBFB29E7E161}" presName="childNode" presStyleLbl="node1" presStyleIdx="3" presStyleCnt="7" custLinFactNeighborX="57" custLinFactNeighborY="25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74615-BBF3-1D41-8FAE-E145CC3D7613}" type="pres">
      <dgm:prSet presAssocID="{7BD60862-22E0-3B42-8AE5-EBFB29E7E161}" presName="aSpace2" presStyleCnt="0"/>
      <dgm:spPr/>
    </dgm:pt>
    <dgm:pt modelId="{49BE82A8-EF9D-D144-BBBC-3DB71E974FD5}" type="pres">
      <dgm:prSet presAssocID="{AE1AEB6D-E8E5-B046-BE40-665F63CA8C59}" presName="childNode" presStyleLbl="node1" presStyleIdx="4" presStyleCnt="7" custLinFactNeighborY="39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C58FC-F789-CD43-A179-8E19B0B75A34}" type="pres">
      <dgm:prSet presAssocID="{AE1AEB6D-E8E5-B046-BE40-665F63CA8C59}" presName="aSpace2" presStyleCnt="0"/>
      <dgm:spPr/>
    </dgm:pt>
    <dgm:pt modelId="{D0F47BEB-2AF6-5544-95D9-102C86B58719}" type="pres">
      <dgm:prSet presAssocID="{AAD0B309-81DF-FB49-B445-CF84F6C25E4A}" presName="childNode" presStyleLbl="node1" presStyleIdx="5" presStyleCnt="7" custLinFactNeighborY="39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0257C-2B91-FB4F-B750-79E9C5F05EA6}" type="pres">
      <dgm:prSet presAssocID="{AAD0B309-81DF-FB49-B445-CF84F6C25E4A}" presName="aSpace2" presStyleCnt="0"/>
      <dgm:spPr/>
    </dgm:pt>
    <dgm:pt modelId="{818CAE9A-0893-9B41-9769-8E91B9D125E7}" type="pres">
      <dgm:prSet presAssocID="{958FEA5E-8595-6A4D-BB78-A1CBE847E389}" presName="childNode" presStyleLbl="node1" presStyleIdx="6" presStyleCnt="7" custScaleY="229196" custLinFactNeighborY="-17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BF966A-6F5F-E040-91BA-49C16C914153}" srcId="{9E8BB75F-07FD-B144-8B77-5BC6F40BC8F0}" destId="{9BFA7108-ABAD-7B40-AB1A-005CCA06D72B}" srcOrd="2" destOrd="0" parTransId="{E71FD3C7-3BA5-5C4D-BC90-A6CA63BD9A47}" sibTransId="{CBDEA377-27F2-0D47-B0F5-E71306165EFA}"/>
    <dgm:cxn modelId="{039F4C76-4D93-4C04-AEC1-5A1791AA1C18}" type="presOf" srcId="{AE1AEB6D-E8E5-B046-BE40-665F63CA8C59}" destId="{49BE82A8-EF9D-D144-BBBC-3DB71E974FD5}" srcOrd="0" destOrd="0" presId="urn:microsoft.com/office/officeart/2005/8/layout/lProcess2"/>
    <dgm:cxn modelId="{C52AB75A-93EF-4EDB-AA6D-24635CD0FC46}" type="presOf" srcId="{9BFA7108-ABAD-7B40-AB1A-005CCA06D72B}" destId="{280DD94B-565E-8847-AC27-D6E4BFF8A454}" srcOrd="0" destOrd="0" presId="urn:microsoft.com/office/officeart/2005/8/layout/lProcess2"/>
    <dgm:cxn modelId="{2D47B864-6CD7-7241-827A-7299CB14E648}" srcId="{9E8BB75F-07FD-B144-8B77-5BC6F40BC8F0}" destId="{AAD0B309-81DF-FB49-B445-CF84F6C25E4A}" srcOrd="5" destOrd="0" parTransId="{BF35B649-EE08-624E-BEC3-49D3DA885725}" sibTransId="{0309E7D3-1833-984E-9DAF-18C255DF8BA5}"/>
    <dgm:cxn modelId="{24BA88DF-B52F-B146-831A-38164DF43789}" srcId="{9E8BB75F-07FD-B144-8B77-5BC6F40BC8F0}" destId="{AE1AEB6D-E8E5-B046-BE40-665F63CA8C59}" srcOrd="4" destOrd="0" parTransId="{D136585E-F8DB-8340-B3B1-8776A6A932F6}" sibTransId="{C2F34F5C-5953-764A-98F6-DF83D8CECF7B}"/>
    <dgm:cxn modelId="{D8CAF0E4-4EC8-3847-BCEA-0D6FA6ED4545}" srcId="{9E8BB75F-07FD-B144-8B77-5BC6F40BC8F0}" destId="{958FEA5E-8595-6A4D-BB78-A1CBE847E389}" srcOrd="6" destOrd="0" parTransId="{FFDE2D68-59E6-454B-97A0-975325CBDB86}" sibTransId="{5414F8DC-FC36-5D44-836E-D169DAD53E74}"/>
    <dgm:cxn modelId="{61542DC7-122F-4EFA-91B3-0CDF2EDFAE57}" type="presOf" srcId="{9E8BB75F-07FD-B144-8B77-5BC6F40BC8F0}" destId="{999B40E6-AC21-334F-B9BA-185561C3D73F}" srcOrd="0" destOrd="0" presId="urn:microsoft.com/office/officeart/2005/8/layout/lProcess2"/>
    <dgm:cxn modelId="{F69B6192-A2D2-4396-A199-21917AFDA862}" type="presOf" srcId="{5ABAB6B9-4B12-854B-885D-12D0C7F687EE}" destId="{BC58D5D4-8DD5-A841-A8A9-4760D803B6D7}" srcOrd="0" destOrd="0" presId="urn:microsoft.com/office/officeart/2005/8/layout/lProcess2"/>
    <dgm:cxn modelId="{1521C8D1-6713-472F-8EF5-9F5DBFB70AE0}" srcId="{9E8BB75F-07FD-B144-8B77-5BC6F40BC8F0}" destId="{778641E7-7BA6-4596-B6AC-337472FC3712}" srcOrd="1" destOrd="0" parTransId="{D8A7391D-78A9-4872-A660-C0A8EFED482E}" sibTransId="{8CE1C2B4-F984-47C7-A499-A9AC2E775213}"/>
    <dgm:cxn modelId="{C5727920-E7A7-463A-97DB-823E3F0488EB}" type="presOf" srcId="{7BD60862-22E0-3B42-8AE5-EBFB29E7E161}" destId="{1BA962F9-26AB-E242-980F-88855B2191E1}" srcOrd="0" destOrd="0" presId="urn:microsoft.com/office/officeart/2005/8/layout/lProcess2"/>
    <dgm:cxn modelId="{F8C7097A-ED1D-42C4-8782-EFA9EF9C7AAE}" type="presOf" srcId="{9E8BB75F-07FD-B144-8B77-5BC6F40BC8F0}" destId="{675F9B95-171B-534A-8DA6-E1CE2B64F8C2}" srcOrd="1" destOrd="0" presId="urn:microsoft.com/office/officeart/2005/8/layout/lProcess2"/>
    <dgm:cxn modelId="{CF103C91-3088-D44C-9B81-9939F4517460}" srcId="{8BBABCFF-0A04-D24F-ABFD-BECA75FD02EF}" destId="{9E8BB75F-07FD-B144-8B77-5BC6F40BC8F0}" srcOrd="0" destOrd="0" parTransId="{F773D3F9-49AD-F143-822E-F770F95D7975}" sibTransId="{A9073D46-9F36-F540-8347-F6E1D238554C}"/>
    <dgm:cxn modelId="{1B57DE30-DAA9-504F-A736-0D57272A528C}" srcId="{9E8BB75F-07FD-B144-8B77-5BC6F40BC8F0}" destId="{5ABAB6B9-4B12-854B-885D-12D0C7F687EE}" srcOrd="0" destOrd="0" parTransId="{7E04A191-588C-524C-92F2-87EFDB41FBE2}" sibTransId="{9E1CDE3C-8127-FF45-8719-847E3E401B4F}"/>
    <dgm:cxn modelId="{04527E30-B400-E945-9F85-3341739579FA}" srcId="{9E8BB75F-07FD-B144-8B77-5BC6F40BC8F0}" destId="{7BD60862-22E0-3B42-8AE5-EBFB29E7E161}" srcOrd="3" destOrd="0" parTransId="{5D780253-A728-B349-A1BE-865BD480CB9B}" sibTransId="{E4A5E08F-8BD3-8040-BD7A-20C7BB9EB63F}"/>
    <dgm:cxn modelId="{AE166701-FF1A-40F8-A54E-A4ACD220CAF8}" type="presOf" srcId="{958FEA5E-8595-6A4D-BB78-A1CBE847E389}" destId="{818CAE9A-0893-9B41-9769-8E91B9D125E7}" srcOrd="0" destOrd="0" presId="urn:microsoft.com/office/officeart/2005/8/layout/lProcess2"/>
    <dgm:cxn modelId="{F7515C05-3032-4E75-A49D-36A0F420809E}" type="presOf" srcId="{778641E7-7BA6-4596-B6AC-337472FC3712}" destId="{7B160EF6-6E64-482C-88C2-68DBC1A085FF}" srcOrd="0" destOrd="0" presId="urn:microsoft.com/office/officeart/2005/8/layout/lProcess2"/>
    <dgm:cxn modelId="{B74CDB3B-07AD-493F-AF1D-40916F9A5EC9}" type="presOf" srcId="{8BBABCFF-0A04-D24F-ABFD-BECA75FD02EF}" destId="{2D8A998C-5C62-2541-96B4-63E71A0782B7}" srcOrd="0" destOrd="0" presId="urn:microsoft.com/office/officeart/2005/8/layout/lProcess2"/>
    <dgm:cxn modelId="{53ED1569-F943-456E-BC9E-23E6589B571C}" type="presOf" srcId="{AAD0B309-81DF-FB49-B445-CF84F6C25E4A}" destId="{D0F47BEB-2AF6-5544-95D9-102C86B58719}" srcOrd="0" destOrd="0" presId="urn:microsoft.com/office/officeart/2005/8/layout/lProcess2"/>
    <dgm:cxn modelId="{AE1FF7BA-A1EA-47E6-9D22-C26BFE35FD95}" type="presParOf" srcId="{2D8A998C-5C62-2541-96B4-63E71A0782B7}" destId="{53215A3E-2AB6-0741-9D7B-20204D84AA19}" srcOrd="0" destOrd="0" presId="urn:microsoft.com/office/officeart/2005/8/layout/lProcess2"/>
    <dgm:cxn modelId="{1470A844-1F6A-414B-BA3D-6DE75D69519A}" type="presParOf" srcId="{53215A3E-2AB6-0741-9D7B-20204D84AA19}" destId="{999B40E6-AC21-334F-B9BA-185561C3D73F}" srcOrd="0" destOrd="0" presId="urn:microsoft.com/office/officeart/2005/8/layout/lProcess2"/>
    <dgm:cxn modelId="{698370B2-EF2C-4599-A340-EE720BBF2DA2}" type="presParOf" srcId="{53215A3E-2AB6-0741-9D7B-20204D84AA19}" destId="{675F9B95-171B-534A-8DA6-E1CE2B64F8C2}" srcOrd="1" destOrd="0" presId="urn:microsoft.com/office/officeart/2005/8/layout/lProcess2"/>
    <dgm:cxn modelId="{6E9285F1-662F-4438-A033-362032BD7834}" type="presParOf" srcId="{53215A3E-2AB6-0741-9D7B-20204D84AA19}" destId="{D61F4F7B-AFA5-9B42-9387-0F47FF105EC3}" srcOrd="2" destOrd="0" presId="urn:microsoft.com/office/officeart/2005/8/layout/lProcess2"/>
    <dgm:cxn modelId="{5D5E6120-6090-4180-8765-15EE010F07D4}" type="presParOf" srcId="{D61F4F7B-AFA5-9B42-9387-0F47FF105EC3}" destId="{8D3E752F-34AC-5949-B654-1E8E03A1025F}" srcOrd="0" destOrd="0" presId="urn:microsoft.com/office/officeart/2005/8/layout/lProcess2"/>
    <dgm:cxn modelId="{679E0F44-6ACD-4231-B9D3-BE3C81630B0D}" type="presParOf" srcId="{8D3E752F-34AC-5949-B654-1E8E03A1025F}" destId="{BC58D5D4-8DD5-A841-A8A9-4760D803B6D7}" srcOrd="0" destOrd="0" presId="urn:microsoft.com/office/officeart/2005/8/layout/lProcess2"/>
    <dgm:cxn modelId="{1F8CF430-CB98-47D3-A000-9D3177564624}" type="presParOf" srcId="{8D3E752F-34AC-5949-B654-1E8E03A1025F}" destId="{21FB7D70-2A74-DE43-AAA4-41B7F4580B80}" srcOrd="1" destOrd="0" presId="urn:microsoft.com/office/officeart/2005/8/layout/lProcess2"/>
    <dgm:cxn modelId="{D4FA183F-3948-42E1-BFC2-B6CB24E64E16}" type="presParOf" srcId="{8D3E752F-34AC-5949-B654-1E8E03A1025F}" destId="{7B160EF6-6E64-482C-88C2-68DBC1A085FF}" srcOrd="2" destOrd="0" presId="urn:microsoft.com/office/officeart/2005/8/layout/lProcess2"/>
    <dgm:cxn modelId="{BFE55C38-9DC9-462F-845C-94FD954FCE26}" type="presParOf" srcId="{8D3E752F-34AC-5949-B654-1E8E03A1025F}" destId="{5290BF80-3AAF-488A-8E7A-AEDDB73A1A06}" srcOrd="3" destOrd="0" presId="urn:microsoft.com/office/officeart/2005/8/layout/lProcess2"/>
    <dgm:cxn modelId="{028D4077-9548-4566-8189-4F990154CF9B}" type="presParOf" srcId="{8D3E752F-34AC-5949-B654-1E8E03A1025F}" destId="{280DD94B-565E-8847-AC27-D6E4BFF8A454}" srcOrd="4" destOrd="0" presId="urn:microsoft.com/office/officeart/2005/8/layout/lProcess2"/>
    <dgm:cxn modelId="{16C98523-0DA6-475E-B080-852894D5F022}" type="presParOf" srcId="{8D3E752F-34AC-5949-B654-1E8E03A1025F}" destId="{7381A430-89F9-904F-A801-1E2A707FC353}" srcOrd="5" destOrd="0" presId="urn:microsoft.com/office/officeart/2005/8/layout/lProcess2"/>
    <dgm:cxn modelId="{C78E41AA-1C73-4BD6-BDE7-A5E438CF504F}" type="presParOf" srcId="{8D3E752F-34AC-5949-B654-1E8E03A1025F}" destId="{1BA962F9-26AB-E242-980F-88855B2191E1}" srcOrd="6" destOrd="0" presId="urn:microsoft.com/office/officeart/2005/8/layout/lProcess2"/>
    <dgm:cxn modelId="{BD1AD384-E09C-4DA5-BB96-2A286393C217}" type="presParOf" srcId="{8D3E752F-34AC-5949-B654-1E8E03A1025F}" destId="{71174615-BBF3-1D41-8FAE-E145CC3D7613}" srcOrd="7" destOrd="0" presId="urn:microsoft.com/office/officeart/2005/8/layout/lProcess2"/>
    <dgm:cxn modelId="{3805E3A0-608C-402D-8742-283478F2D872}" type="presParOf" srcId="{8D3E752F-34AC-5949-B654-1E8E03A1025F}" destId="{49BE82A8-EF9D-D144-BBBC-3DB71E974FD5}" srcOrd="8" destOrd="0" presId="urn:microsoft.com/office/officeart/2005/8/layout/lProcess2"/>
    <dgm:cxn modelId="{7DEA4A41-A241-4B47-AE20-4D913D55BCBF}" type="presParOf" srcId="{8D3E752F-34AC-5949-B654-1E8E03A1025F}" destId="{AA2C58FC-F789-CD43-A179-8E19B0B75A34}" srcOrd="9" destOrd="0" presId="urn:microsoft.com/office/officeart/2005/8/layout/lProcess2"/>
    <dgm:cxn modelId="{41BC381B-E09E-4652-AD11-509994374E78}" type="presParOf" srcId="{8D3E752F-34AC-5949-B654-1E8E03A1025F}" destId="{D0F47BEB-2AF6-5544-95D9-102C86B58719}" srcOrd="10" destOrd="0" presId="urn:microsoft.com/office/officeart/2005/8/layout/lProcess2"/>
    <dgm:cxn modelId="{2D173004-0FD2-4CF2-8D97-2EA4846E92D1}" type="presParOf" srcId="{8D3E752F-34AC-5949-B654-1E8E03A1025F}" destId="{2BE0257C-2B91-FB4F-B750-79E9C5F05EA6}" srcOrd="11" destOrd="0" presId="urn:microsoft.com/office/officeart/2005/8/layout/lProcess2"/>
    <dgm:cxn modelId="{2CE9BBEA-7E17-46F5-8700-85E5B1649AC3}" type="presParOf" srcId="{8D3E752F-34AC-5949-B654-1E8E03A1025F}" destId="{818CAE9A-0893-9B41-9769-8E91B9D125E7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766DC-E4A4-5A43-BE87-3F4E3B26D4C6}">
      <dsp:nvSpPr>
        <dsp:cNvPr id="0" name=""/>
        <dsp:cNvSpPr/>
      </dsp:nvSpPr>
      <dsp:spPr>
        <a:xfrm>
          <a:off x="0" y="0"/>
          <a:ext cx="3833379" cy="4433349"/>
        </a:xfrm>
        <a:prstGeom prst="roundRect">
          <a:avLst>
            <a:gd name="adj" fmla="val 10000"/>
          </a:avLst>
        </a:prstGeom>
        <a:solidFill>
          <a:srgbClr val="92ACD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D54"/>
              </a:solidFill>
              <a:latin typeface="Arial" panose="020B0604020202020204" pitchFamily="34" charset="0"/>
              <a:cs typeface="Arial" panose="020B0604020202020204" pitchFamily="34" charset="0"/>
            </a:rPr>
            <a:t>Generating</a:t>
          </a:r>
          <a:r>
            <a:rPr lang="en-US" sz="1800" b="1" kern="1200" dirty="0" smtClean="0">
              <a:solidFill>
                <a:srgbClr val="002D5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smtClean="0">
              <a:solidFill>
                <a:srgbClr val="002D54"/>
              </a:solidFill>
              <a:latin typeface="Arial" panose="020B0604020202020204" pitchFamily="34" charset="0"/>
              <a:cs typeface="Arial" panose="020B0604020202020204" pitchFamily="34" charset="0"/>
            </a:rPr>
            <a:t>Businesses</a:t>
          </a:r>
          <a:br>
            <a:rPr lang="en-US" sz="2400" b="1" kern="1200" dirty="0" smtClean="0">
              <a:solidFill>
                <a:srgbClr val="002D54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2400" b="1" kern="1200" dirty="0" smtClean="0">
            <a:solidFill>
              <a:srgbClr val="002D5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3833379" cy="1330004"/>
      </dsp:txXfrm>
    </dsp:sp>
    <dsp:sp modelId="{9753598D-557E-BB49-A9AA-31C1FE070434}">
      <dsp:nvSpPr>
        <dsp:cNvPr id="0" name=""/>
        <dsp:cNvSpPr/>
      </dsp:nvSpPr>
      <dsp:spPr>
        <a:xfrm>
          <a:off x="385211" y="1330221"/>
          <a:ext cx="3066703" cy="425638"/>
        </a:xfrm>
        <a:prstGeom prst="roundRect">
          <a:avLst>
            <a:gd name="adj" fmla="val 10000"/>
          </a:avLst>
        </a:prstGeom>
        <a:solidFill>
          <a:srgbClr val="1C75BC"/>
        </a:soli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Connect student founders &amp; clinical mentors</a:t>
          </a:r>
        </a:p>
      </dsp:txBody>
      <dsp:txXfrm>
        <a:off x="397678" y="1342688"/>
        <a:ext cx="3041769" cy="400704"/>
      </dsp:txXfrm>
    </dsp:sp>
    <dsp:sp modelId="{C27EB285-8308-D34A-A89F-C1FA32F0CE74}">
      <dsp:nvSpPr>
        <dsp:cNvPr id="0" name=""/>
        <dsp:cNvSpPr/>
      </dsp:nvSpPr>
      <dsp:spPr>
        <a:xfrm>
          <a:off x="385211" y="1821342"/>
          <a:ext cx="3066703" cy="425638"/>
        </a:xfrm>
        <a:prstGeom prst="roundRect">
          <a:avLst>
            <a:gd name="adj" fmla="val 10000"/>
          </a:avLst>
        </a:prstGeom>
        <a:solidFill>
          <a:srgbClr val="1C75BC"/>
        </a:soli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Develop &amp; recruit talent</a:t>
          </a:r>
        </a:p>
      </dsp:txBody>
      <dsp:txXfrm>
        <a:off x="397678" y="1833809"/>
        <a:ext cx="3041769" cy="400704"/>
      </dsp:txXfrm>
    </dsp:sp>
    <dsp:sp modelId="{590FB348-EED4-7348-A065-92026D1C1C07}">
      <dsp:nvSpPr>
        <dsp:cNvPr id="0" name=""/>
        <dsp:cNvSpPr/>
      </dsp:nvSpPr>
      <dsp:spPr>
        <a:xfrm>
          <a:off x="385211" y="2312463"/>
          <a:ext cx="3066703" cy="425638"/>
        </a:xfrm>
        <a:prstGeom prst="roundRect">
          <a:avLst>
            <a:gd name="adj" fmla="val 10000"/>
          </a:avLst>
        </a:prstGeom>
        <a:solidFill>
          <a:srgbClr val="1C75BC"/>
        </a:soli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Identify needs</a:t>
          </a:r>
        </a:p>
      </dsp:txBody>
      <dsp:txXfrm>
        <a:off x="397678" y="2324930"/>
        <a:ext cx="3041769" cy="400704"/>
      </dsp:txXfrm>
    </dsp:sp>
    <dsp:sp modelId="{9C20B8BB-9D56-A44F-AA47-F90941371461}">
      <dsp:nvSpPr>
        <dsp:cNvPr id="0" name=""/>
        <dsp:cNvSpPr/>
      </dsp:nvSpPr>
      <dsp:spPr>
        <a:xfrm>
          <a:off x="385211" y="2803584"/>
          <a:ext cx="3066703" cy="425638"/>
        </a:xfrm>
        <a:prstGeom prst="roundRect">
          <a:avLst>
            <a:gd name="adj" fmla="val 10000"/>
          </a:avLst>
        </a:prstGeom>
        <a:solidFill>
          <a:srgbClr val="1C75BC"/>
        </a:soli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Market &amp; patent analysis</a:t>
          </a:r>
        </a:p>
      </dsp:txBody>
      <dsp:txXfrm>
        <a:off x="397678" y="2816051"/>
        <a:ext cx="3041769" cy="400704"/>
      </dsp:txXfrm>
    </dsp:sp>
    <dsp:sp modelId="{4281AF82-8C60-774F-8D70-DC36E712DC81}">
      <dsp:nvSpPr>
        <dsp:cNvPr id="0" name=""/>
        <dsp:cNvSpPr/>
      </dsp:nvSpPr>
      <dsp:spPr>
        <a:xfrm>
          <a:off x="385211" y="3294705"/>
          <a:ext cx="3066703" cy="425638"/>
        </a:xfrm>
        <a:prstGeom prst="roundRect">
          <a:avLst>
            <a:gd name="adj" fmla="val 10000"/>
          </a:avLst>
        </a:prstGeom>
        <a:solidFill>
          <a:srgbClr val="1C75BC"/>
        </a:soli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Prototyping </a:t>
          </a:r>
        </a:p>
      </dsp:txBody>
      <dsp:txXfrm>
        <a:off x="397678" y="3307172"/>
        <a:ext cx="3041769" cy="400704"/>
      </dsp:txXfrm>
    </dsp:sp>
    <dsp:sp modelId="{7F3E2018-D188-9145-BD2F-53D6AF503D13}">
      <dsp:nvSpPr>
        <dsp:cNvPr id="0" name=""/>
        <dsp:cNvSpPr/>
      </dsp:nvSpPr>
      <dsp:spPr>
        <a:xfrm>
          <a:off x="385211" y="3785826"/>
          <a:ext cx="3066703" cy="425638"/>
        </a:xfrm>
        <a:prstGeom prst="roundRect">
          <a:avLst>
            <a:gd name="adj" fmla="val 10000"/>
          </a:avLst>
        </a:prstGeom>
        <a:solidFill>
          <a:srgbClr val="1C75BC"/>
        </a:soli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Business plan &amp; pitch development</a:t>
          </a:r>
        </a:p>
      </dsp:txBody>
      <dsp:txXfrm>
        <a:off x="397678" y="3798293"/>
        <a:ext cx="3041769" cy="400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D4A6F-0E60-3647-87B3-868CD5073E73}">
      <dsp:nvSpPr>
        <dsp:cNvPr id="0" name=""/>
        <dsp:cNvSpPr/>
      </dsp:nvSpPr>
      <dsp:spPr>
        <a:xfrm>
          <a:off x="0" y="0"/>
          <a:ext cx="4103336" cy="4433349"/>
        </a:xfrm>
        <a:prstGeom prst="roundRect">
          <a:avLst>
            <a:gd name="adj" fmla="val 10000"/>
          </a:avLst>
        </a:prstGeom>
        <a:solidFill>
          <a:srgbClr val="9FC19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4819"/>
              </a:solidFill>
              <a:latin typeface="Arial" panose="020B0604020202020204" pitchFamily="34" charset="0"/>
              <a:cs typeface="Arial" panose="020B0604020202020204" pitchFamily="34" charset="0"/>
            </a:rPr>
            <a:t>University &amp; Hospital Integration</a:t>
          </a:r>
        </a:p>
      </dsp:txBody>
      <dsp:txXfrm>
        <a:off x="0" y="0"/>
        <a:ext cx="4103336" cy="1330004"/>
      </dsp:txXfrm>
    </dsp:sp>
    <dsp:sp modelId="{B5ACEB69-B190-1643-8D6D-63C0D06B7A1C}">
      <dsp:nvSpPr>
        <dsp:cNvPr id="0" name=""/>
        <dsp:cNvSpPr/>
      </dsp:nvSpPr>
      <dsp:spPr>
        <a:xfrm>
          <a:off x="412339" y="1330843"/>
          <a:ext cx="3282669" cy="512876"/>
        </a:xfrm>
        <a:prstGeom prst="roundRect">
          <a:avLst>
            <a:gd name="adj" fmla="val 10000"/>
          </a:avLst>
        </a:prstGeom>
        <a:solidFill>
          <a:srgbClr val="5AA25B"/>
        </a:soli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Unrestricted access to university resources </a:t>
          </a:r>
        </a:p>
      </dsp:txBody>
      <dsp:txXfrm>
        <a:off x="427361" y="1345865"/>
        <a:ext cx="3252625" cy="482832"/>
      </dsp:txXfrm>
    </dsp:sp>
    <dsp:sp modelId="{9CA16340-77F7-EA41-A43A-C49121D7E37F}">
      <dsp:nvSpPr>
        <dsp:cNvPr id="0" name=""/>
        <dsp:cNvSpPr/>
      </dsp:nvSpPr>
      <dsp:spPr>
        <a:xfrm>
          <a:off x="412339" y="1922624"/>
          <a:ext cx="3282669" cy="512876"/>
        </a:xfrm>
        <a:prstGeom prst="roundRect">
          <a:avLst>
            <a:gd name="adj" fmla="val 10000"/>
          </a:avLst>
        </a:prstGeom>
        <a:solidFill>
          <a:srgbClr val="5AA25B"/>
        </a:soli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University waives all rights to intellectual property</a:t>
          </a:r>
        </a:p>
      </dsp:txBody>
      <dsp:txXfrm>
        <a:off x="427361" y="1937646"/>
        <a:ext cx="3252625" cy="482832"/>
      </dsp:txXfrm>
    </dsp:sp>
    <dsp:sp modelId="{B17FEED0-E3A4-6E45-8F26-2CB0605EDC9F}">
      <dsp:nvSpPr>
        <dsp:cNvPr id="0" name=""/>
        <dsp:cNvSpPr/>
      </dsp:nvSpPr>
      <dsp:spPr>
        <a:xfrm>
          <a:off x="412339" y="2514404"/>
          <a:ext cx="3282669" cy="512876"/>
        </a:xfrm>
        <a:prstGeom prst="roundRect">
          <a:avLst>
            <a:gd name="adj" fmla="val 10000"/>
          </a:avLst>
        </a:prstGeom>
        <a:solidFill>
          <a:srgbClr val="5AA25B"/>
        </a:soli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Clinical problem database (&gt;150 needs)</a:t>
          </a:r>
        </a:p>
      </dsp:txBody>
      <dsp:txXfrm>
        <a:off x="427361" y="2529426"/>
        <a:ext cx="3252625" cy="482832"/>
      </dsp:txXfrm>
    </dsp:sp>
    <dsp:sp modelId="{3C1EBD2D-6130-3947-BB42-AB830BCFEE19}">
      <dsp:nvSpPr>
        <dsp:cNvPr id="0" name=""/>
        <dsp:cNvSpPr/>
      </dsp:nvSpPr>
      <dsp:spPr>
        <a:xfrm>
          <a:off x="412339" y="3106185"/>
          <a:ext cx="3282669" cy="512876"/>
        </a:xfrm>
        <a:prstGeom prst="roundRect">
          <a:avLst>
            <a:gd name="adj" fmla="val 10000"/>
          </a:avLst>
        </a:prstGeom>
        <a:solidFill>
          <a:srgbClr val="5AA25B"/>
        </a:soli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Physician and patient access</a:t>
          </a:r>
        </a:p>
      </dsp:txBody>
      <dsp:txXfrm>
        <a:off x="427361" y="3121207"/>
        <a:ext cx="3252625" cy="482832"/>
      </dsp:txXfrm>
    </dsp:sp>
    <dsp:sp modelId="{FC519FDB-5B43-B34E-8828-6E94F3143C65}">
      <dsp:nvSpPr>
        <dsp:cNvPr id="0" name=""/>
        <dsp:cNvSpPr/>
      </dsp:nvSpPr>
      <dsp:spPr>
        <a:xfrm>
          <a:off x="412339" y="3697966"/>
          <a:ext cx="3282669" cy="512876"/>
        </a:xfrm>
        <a:prstGeom prst="roundRect">
          <a:avLst>
            <a:gd name="adj" fmla="val 10000"/>
          </a:avLst>
        </a:prstGeom>
        <a:solidFill>
          <a:srgbClr val="5AA25B"/>
        </a:soli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Clinical trial support</a:t>
          </a:r>
        </a:p>
      </dsp:txBody>
      <dsp:txXfrm>
        <a:off x="427361" y="3712988"/>
        <a:ext cx="3252625" cy="4828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B40E6-AC21-334F-B9BA-185561C3D73F}">
      <dsp:nvSpPr>
        <dsp:cNvPr id="0" name=""/>
        <dsp:cNvSpPr/>
      </dsp:nvSpPr>
      <dsp:spPr>
        <a:xfrm>
          <a:off x="4024" y="0"/>
          <a:ext cx="4116833" cy="4433349"/>
        </a:xfrm>
        <a:prstGeom prst="roundRect">
          <a:avLst>
            <a:gd name="adj" fmla="val 10000"/>
          </a:avLst>
        </a:prstGeom>
        <a:solidFill>
          <a:srgbClr val="FFF7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726812"/>
              </a:solidFill>
              <a:latin typeface="Arial" panose="020B0604020202020204" pitchFamily="34" charset="0"/>
              <a:cs typeface="Arial" panose="020B0604020202020204" pitchFamily="34" charset="0"/>
            </a:rPr>
            <a:t>Resources</a:t>
          </a:r>
          <a:br>
            <a:rPr lang="en-US" sz="2400" b="1" kern="1200" dirty="0" smtClean="0">
              <a:solidFill>
                <a:srgbClr val="72681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2400" b="1" kern="1200" dirty="0" smtClean="0">
            <a:solidFill>
              <a:srgbClr val="72681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4" y="0"/>
        <a:ext cx="4116833" cy="1330004"/>
      </dsp:txXfrm>
    </dsp:sp>
    <dsp:sp modelId="{BC58D5D4-8DD5-A841-A8A9-4760D803B6D7}">
      <dsp:nvSpPr>
        <dsp:cNvPr id="0" name=""/>
        <dsp:cNvSpPr/>
      </dsp:nvSpPr>
      <dsp:spPr>
        <a:xfrm>
          <a:off x="411851" y="1356780"/>
          <a:ext cx="3293466" cy="557375"/>
        </a:xfrm>
        <a:prstGeom prst="roundRect">
          <a:avLst>
            <a:gd name="adj" fmla="val 10000"/>
          </a:avLst>
        </a:prstGeom>
        <a:solidFill>
          <a:srgbClr val="F6E03C"/>
        </a:soli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Prototyping - 3D printers, machining, software</a:t>
          </a:r>
        </a:p>
      </dsp:txBody>
      <dsp:txXfrm>
        <a:off x="428176" y="1373105"/>
        <a:ext cx="3260816" cy="524725"/>
      </dsp:txXfrm>
    </dsp:sp>
    <dsp:sp modelId="{7B160EF6-6E64-482C-88C2-68DBC1A085FF}">
      <dsp:nvSpPr>
        <dsp:cNvPr id="0" name=""/>
        <dsp:cNvSpPr/>
      </dsp:nvSpPr>
      <dsp:spPr>
        <a:xfrm>
          <a:off x="415572" y="1939415"/>
          <a:ext cx="3293466" cy="529550"/>
        </a:xfrm>
        <a:prstGeom prst="roundRect">
          <a:avLst>
            <a:gd name="adj" fmla="val 10000"/>
          </a:avLst>
        </a:prstGeom>
        <a:solidFill>
          <a:srgbClr val="F6E03C"/>
        </a:soli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Resource sharing with other local incubators</a:t>
          </a:r>
        </a:p>
      </dsp:txBody>
      <dsp:txXfrm>
        <a:off x="431082" y="1954925"/>
        <a:ext cx="3262446" cy="498530"/>
      </dsp:txXfrm>
    </dsp:sp>
    <dsp:sp modelId="{280DD94B-565E-8847-AC27-D6E4BFF8A454}">
      <dsp:nvSpPr>
        <dsp:cNvPr id="0" name=""/>
        <dsp:cNvSpPr/>
      </dsp:nvSpPr>
      <dsp:spPr>
        <a:xfrm>
          <a:off x="415572" y="2500244"/>
          <a:ext cx="3293466" cy="248699"/>
        </a:xfrm>
        <a:prstGeom prst="roundRect">
          <a:avLst>
            <a:gd name="adj" fmla="val 10000"/>
          </a:avLst>
        </a:prstGeom>
        <a:solidFill>
          <a:srgbClr val="F6E03C"/>
        </a:soli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Business &amp; market advisors</a:t>
          </a:r>
        </a:p>
      </dsp:txBody>
      <dsp:txXfrm>
        <a:off x="422856" y="2507528"/>
        <a:ext cx="3278898" cy="234131"/>
      </dsp:txXfrm>
    </dsp:sp>
    <dsp:sp modelId="{1BA962F9-26AB-E242-980F-88855B2191E1}">
      <dsp:nvSpPr>
        <dsp:cNvPr id="0" name=""/>
        <dsp:cNvSpPr/>
      </dsp:nvSpPr>
      <dsp:spPr>
        <a:xfrm>
          <a:off x="415572" y="2790279"/>
          <a:ext cx="3293466" cy="248699"/>
        </a:xfrm>
        <a:prstGeom prst="roundRect">
          <a:avLst>
            <a:gd name="adj" fmla="val 10000"/>
          </a:avLst>
        </a:prstGeom>
        <a:solidFill>
          <a:srgbClr val="F6E03C"/>
        </a:soli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St. Louis manufacturing  </a:t>
          </a:r>
        </a:p>
      </dsp:txBody>
      <dsp:txXfrm>
        <a:off x="422856" y="2797563"/>
        <a:ext cx="3278898" cy="234131"/>
      </dsp:txXfrm>
    </dsp:sp>
    <dsp:sp modelId="{49BE82A8-EF9D-D144-BBBC-3DB71E974FD5}">
      <dsp:nvSpPr>
        <dsp:cNvPr id="0" name=""/>
        <dsp:cNvSpPr/>
      </dsp:nvSpPr>
      <dsp:spPr>
        <a:xfrm>
          <a:off x="413695" y="3082850"/>
          <a:ext cx="3293466" cy="248699"/>
        </a:xfrm>
        <a:prstGeom prst="roundRect">
          <a:avLst>
            <a:gd name="adj" fmla="val 10000"/>
          </a:avLst>
        </a:prstGeom>
        <a:solidFill>
          <a:srgbClr val="F6E03C"/>
        </a:soli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Office space</a:t>
          </a:r>
        </a:p>
      </dsp:txBody>
      <dsp:txXfrm>
        <a:off x="420979" y="3090134"/>
        <a:ext cx="3278898" cy="234131"/>
      </dsp:txXfrm>
    </dsp:sp>
    <dsp:sp modelId="{D0F47BEB-2AF6-5544-95D9-102C86B58719}">
      <dsp:nvSpPr>
        <dsp:cNvPr id="0" name=""/>
        <dsp:cNvSpPr/>
      </dsp:nvSpPr>
      <dsp:spPr>
        <a:xfrm>
          <a:off x="413695" y="3369811"/>
          <a:ext cx="3293466" cy="248699"/>
        </a:xfrm>
        <a:prstGeom prst="roundRect">
          <a:avLst>
            <a:gd name="adj" fmla="val 10000"/>
          </a:avLst>
        </a:prstGeom>
        <a:solidFill>
          <a:srgbClr val="F6E03C"/>
        </a:soli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VC pitching/awards </a:t>
          </a:r>
        </a:p>
      </dsp:txBody>
      <dsp:txXfrm>
        <a:off x="420979" y="3377095"/>
        <a:ext cx="3278898" cy="234131"/>
      </dsp:txXfrm>
    </dsp:sp>
    <dsp:sp modelId="{818CAE9A-0893-9B41-9769-8E91B9D125E7}">
      <dsp:nvSpPr>
        <dsp:cNvPr id="0" name=""/>
        <dsp:cNvSpPr/>
      </dsp:nvSpPr>
      <dsp:spPr>
        <a:xfrm>
          <a:off x="413695" y="3634739"/>
          <a:ext cx="3293466" cy="570009"/>
        </a:xfrm>
        <a:prstGeom prst="roundRect">
          <a:avLst>
            <a:gd name="adj" fmla="val 10000"/>
          </a:avLst>
        </a:prstGeom>
        <a:solidFill>
          <a:srgbClr val="F6E03C"/>
        </a:soli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 bono legal services –</a:t>
          </a:r>
          <a:br>
            <a:rPr lang="en-US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LLC &amp; patent filing</a:t>
          </a:r>
        </a:p>
      </dsp:txBody>
      <dsp:txXfrm>
        <a:off x="430390" y="3651434"/>
        <a:ext cx="3260076" cy="536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EAC-06E4-4A40-B285-D303154AD1BF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268-C9E0-449E-B55D-774C02C5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7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EAC-06E4-4A40-B285-D303154AD1BF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268-C9E0-449E-B55D-774C02C5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2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EAC-06E4-4A40-B285-D303154AD1BF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268-C9E0-449E-B55D-774C02C5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5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EAC-06E4-4A40-B285-D303154AD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268-C9E0-449E-B55D-774C02C53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46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EAC-06E4-4A40-B285-D303154AD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268-C9E0-449E-B55D-774C02C53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66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EAC-06E4-4A40-B285-D303154AD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268-C9E0-449E-B55D-774C02C53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44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EAC-06E4-4A40-B285-D303154AD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268-C9E0-449E-B55D-774C02C53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49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EAC-06E4-4A40-B285-D303154AD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268-C9E0-449E-B55D-774C02C53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92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EAC-06E4-4A40-B285-D303154AD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268-C9E0-449E-B55D-774C02C53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50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EAC-06E4-4A40-B285-D303154AD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268-C9E0-449E-B55D-774C02C53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65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EAC-06E4-4A40-B285-D303154AD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268-C9E0-449E-B55D-774C02C53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9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EAC-06E4-4A40-B285-D303154AD1BF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268-C9E0-449E-B55D-774C02C5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EAC-06E4-4A40-B285-D303154AD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268-C9E0-449E-B55D-774C02C53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29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EAC-06E4-4A40-B285-D303154AD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268-C9E0-449E-B55D-774C02C53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59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EAC-06E4-4A40-B285-D303154AD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268-C9E0-449E-B55D-774C02C53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4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EAC-06E4-4A40-B285-D303154AD1BF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268-C9E0-449E-B55D-774C02C5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5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EAC-06E4-4A40-B285-D303154AD1BF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268-C9E0-449E-B55D-774C02C5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6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EAC-06E4-4A40-B285-D303154AD1BF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268-C9E0-449E-B55D-774C02C5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EAC-06E4-4A40-B285-D303154AD1BF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268-C9E0-449E-B55D-774C02C5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9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EAC-06E4-4A40-B285-D303154AD1BF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268-C9E0-449E-B55D-774C02C5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0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EAC-06E4-4A40-B285-D303154AD1BF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268-C9E0-449E-B55D-774C02C5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3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EAC-06E4-4A40-B285-D303154AD1BF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268-C9E0-449E-B55D-774C02C5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6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tags" Target="../tags/tag2.xml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85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7903788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6EAC-06E4-4A40-B285-D303154AD1BF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04268-C9E0-449E-B55D-774C02C5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9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85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6EAC-06E4-4A40-B285-D303154AD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04268-C9E0-449E-B55D-774C02C53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2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ideas.wustl.edu/" TargetMode="Externa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20" Type="http://schemas.openxmlformats.org/officeDocument/2006/relationships/image" Target="../media/image26.png"/><Relationship Id="rId21" Type="http://schemas.openxmlformats.org/officeDocument/2006/relationships/image" Target="../media/image27.png"/><Relationship Id="rId22" Type="http://schemas.openxmlformats.org/officeDocument/2006/relationships/image" Target="../media/image2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97" y="3928393"/>
            <a:ext cx="1090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Forging students into entrepreneurs to solve real-world  clinical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3" y="383782"/>
            <a:ext cx="10774765" cy="28800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41014" y="5827043"/>
            <a:ext cx="10909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ideas.wustl.edu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1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0" y="275132"/>
            <a:ext cx="8560643" cy="1282773"/>
            <a:chOff x="0" y="275132"/>
            <a:chExt cx="8560643" cy="1282773"/>
          </a:xfrm>
        </p:grpSpPr>
        <p:sp>
          <p:nvSpPr>
            <p:cNvPr id="53" name="Rectangle 52"/>
            <p:cNvSpPr/>
            <p:nvPr/>
          </p:nvSpPr>
          <p:spPr>
            <a:xfrm>
              <a:off x="0" y="350855"/>
              <a:ext cx="8484919" cy="1131325"/>
            </a:xfrm>
            <a:prstGeom prst="rect">
              <a:avLst/>
            </a:prstGeom>
            <a:solidFill>
              <a:srgbClr val="922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0" y="275132"/>
              <a:ext cx="8484919" cy="75722"/>
            </a:xfrm>
            <a:prstGeom prst="rect">
              <a:avLst/>
            </a:prstGeom>
            <a:solidFill>
              <a:srgbClr val="BD8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0" y="1482181"/>
              <a:ext cx="8484919" cy="75722"/>
            </a:xfrm>
            <a:prstGeom prst="rect">
              <a:avLst/>
            </a:prstGeom>
            <a:solidFill>
              <a:srgbClr val="BD8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rot="5400000">
              <a:off x="7881395" y="878658"/>
              <a:ext cx="1282771" cy="75724"/>
            </a:xfrm>
            <a:prstGeom prst="rect">
              <a:avLst/>
            </a:prstGeom>
            <a:solidFill>
              <a:srgbClr val="BD8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5725" y="538513"/>
            <a:ext cx="8399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Liaisons</a:t>
            </a:r>
            <a:endParaRPr lang="en-US" sz="4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105" y="458548"/>
            <a:ext cx="3388038" cy="90561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85725" y="-21266"/>
            <a:ext cx="1159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do with questions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330316"/>
              </p:ext>
            </p:extLst>
          </p:nvPr>
        </p:nvGraphicFramePr>
        <p:xfrm>
          <a:off x="866403" y="2656381"/>
          <a:ext cx="4706342" cy="3083995"/>
        </p:xfrm>
        <a:graphic>
          <a:graphicData uri="http://schemas.openxmlformats.org/drawingml/2006/table">
            <a:tbl>
              <a:tblPr/>
              <a:tblGrid>
                <a:gridCol w="2408633"/>
                <a:gridCol w="2297709"/>
              </a:tblGrid>
              <a:tr h="335179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Brett Gao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Avik Som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688"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Michael Sevens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Ian Schillebeeckx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6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Bradley Settle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Ian Schillebeeckx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6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Maxwell Wang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Ravi Chacko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68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William Papper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Ramin Lalezari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68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Kevin Chen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Naveen Reddy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68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Wei Tao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Tauseef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N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Charanya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6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Rob Coker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Paul Gamble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09053"/>
              </p:ext>
            </p:extLst>
          </p:nvPr>
        </p:nvGraphicFramePr>
        <p:xfrm>
          <a:off x="5778194" y="2655591"/>
          <a:ext cx="4978499" cy="3421691"/>
        </p:xfrm>
        <a:graphic>
          <a:graphicData uri="http://schemas.openxmlformats.org/drawingml/2006/table">
            <a:tbl>
              <a:tblPr/>
              <a:tblGrid>
                <a:gridCol w="2547919"/>
                <a:gridCol w="2430580"/>
              </a:tblGrid>
              <a:tr h="38573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Manu Stephen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Mrinal Pahwa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Joseph Song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Annelise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3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Charlotte Guertler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Josh Siegel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Thomas Hong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George Denny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3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Michelle Mendiola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Jeanette Gherig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30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Sean Boone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(Sean)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3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Gregg Willcox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Steven Linderman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3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Erica Barnell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Will Padovano</a:t>
                      </a:r>
                    </a:p>
                  </a:txBody>
                  <a:tcPr marL="12700" marR="12700" marT="25400" marB="254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EWH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Annelise </a:t>
                      </a:r>
                      <a:r>
                        <a:rPr lang="nb-NO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Mah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17894" y="6284610"/>
            <a:ext cx="3154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joshsiegel1@gmail.com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89217" y="6281340"/>
            <a:ext cx="1933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240-506-3715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557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0" y="275132"/>
            <a:ext cx="8560643" cy="1282773"/>
            <a:chOff x="0" y="275132"/>
            <a:chExt cx="8560643" cy="1282773"/>
          </a:xfrm>
        </p:grpSpPr>
        <p:sp>
          <p:nvSpPr>
            <p:cNvPr id="53" name="Rectangle 52"/>
            <p:cNvSpPr/>
            <p:nvPr/>
          </p:nvSpPr>
          <p:spPr>
            <a:xfrm>
              <a:off x="0" y="350855"/>
              <a:ext cx="8484919" cy="1131325"/>
            </a:xfrm>
            <a:prstGeom prst="rect">
              <a:avLst/>
            </a:prstGeom>
            <a:solidFill>
              <a:srgbClr val="922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0" y="275132"/>
              <a:ext cx="8484919" cy="75722"/>
            </a:xfrm>
            <a:prstGeom prst="rect">
              <a:avLst/>
            </a:prstGeom>
            <a:solidFill>
              <a:srgbClr val="BD8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0" y="1482181"/>
              <a:ext cx="8484919" cy="75722"/>
            </a:xfrm>
            <a:prstGeom prst="rect">
              <a:avLst/>
            </a:prstGeom>
            <a:solidFill>
              <a:srgbClr val="BD8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rot="5400000">
              <a:off x="7881395" y="878658"/>
              <a:ext cx="1282771" cy="75724"/>
            </a:xfrm>
            <a:prstGeom prst="rect">
              <a:avLst/>
            </a:prstGeom>
            <a:solidFill>
              <a:srgbClr val="BD8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5725" y="538513"/>
            <a:ext cx="8399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 (very tentative)</a:t>
            </a:r>
            <a:endParaRPr lang="en-US" sz="4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105" y="458548"/>
            <a:ext cx="3388038" cy="90561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85725" y="-21266"/>
            <a:ext cx="1159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they are…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886562"/>
              </p:ext>
            </p:extLst>
          </p:nvPr>
        </p:nvGraphicFramePr>
        <p:xfrm>
          <a:off x="427676" y="1760833"/>
          <a:ext cx="11404687" cy="5033312"/>
        </p:xfrm>
        <a:graphic>
          <a:graphicData uri="http://schemas.openxmlformats.org/drawingml/2006/table">
            <a:tbl>
              <a:tblPr/>
              <a:tblGrid>
                <a:gridCol w="442906"/>
                <a:gridCol w="1732831"/>
                <a:gridCol w="1111778"/>
                <a:gridCol w="1159596"/>
                <a:gridCol w="1159596"/>
                <a:gridCol w="1159596"/>
                <a:gridCol w="1159596"/>
                <a:gridCol w="1159596"/>
                <a:gridCol w="1159596"/>
                <a:gridCol w="1159596"/>
              </a:tblGrid>
              <a:tr h="27567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Team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Project Leader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Exec Liaison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</a:t>
                      </a:r>
                      <a:r>
                        <a:rPr lang="sv-SE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Undergrad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Med</a:t>
                      </a: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7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Brett Gao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Avik Som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Utsav Malla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Avik Som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Stefanie Shahan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Kate Jung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Rishil Mehta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Kenny Kim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7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Michael Stevens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Ian Schillebeeckx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F6B26B"/>
                          </a:solidFill>
                          <a:effectLst/>
                          <a:latin typeface="Arial"/>
                        </a:rPr>
                        <a:t>Bradley Settle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100" b="0" i="0" u="none" strike="noStrike">
                          <a:solidFill>
                            <a:srgbClr val="F6B26B"/>
                          </a:solidFill>
                          <a:effectLst/>
                          <a:latin typeface="Arial"/>
                        </a:rPr>
                        <a:t>Tim Fraticelli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F6B26B"/>
                          </a:solidFill>
                          <a:effectLst/>
                          <a:latin typeface="Arial"/>
                        </a:rPr>
                        <a:t>Ester Koh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F6B26B"/>
                          </a:solidFill>
                          <a:effectLst/>
                          <a:latin typeface="Arial"/>
                        </a:rPr>
                        <a:t>Michelle Chu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100" b="0" i="0" u="none" strike="noStrike">
                          <a:solidFill>
                            <a:srgbClr val="F6B26B"/>
                          </a:solidFill>
                          <a:effectLst/>
                          <a:latin typeface="Arial"/>
                        </a:rPr>
                        <a:t>Ann Crowe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100" b="0" i="0" u="none" strike="noStrike">
                          <a:solidFill>
                            <a:srgbClr val="F6B26B"/>
                          </a:solidFill>
                          <a:effectLst/>
                          <a:latin typeface="Arial"/>
                        </a:rPr>
                        <a:t>Connie Gan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F6B26B"/>
                          </a:solidFill>
                          <a:effectLst/>
                          <a:latin typeface="Arial"/>
                        </a:rPr>
                        <a:t>Katherine Holzem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7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Maxwell Wang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Ravi Chacko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Olivia Brown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Leo Shmuylovich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DoHyun Kim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100" b="0" i="0" u="none" strike="noStrike">
                          <a:solidFill>
                            <a:srgbClr val="FF9900"/>
                          </a:solidFill>
                          <a:effectLst/>
                          <a:latin typeface="Arial"/>
                        </a:rPr>
                        <a:t>Nikhil Chandra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Weiqi Wang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Sam Sun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7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William Papper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Ramin Lalezari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Piyush Prasad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Sirish Veligati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Shelina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Ramnarine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F6B26B"/>
                          </a:solidFill>
                          <a:effectLst/>
                          <a:latin typeface="Arial"/>
                        </a:rPr>
                        <a:t>Maureen Connelly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100" b="0" i="0" u="none" strike="noStrike" dirty="0" err="1">
                          <a:solidFill>
                            <a:srgbClr val="FF9900"/>
                          </a:solidFill>
                          <a:effectLst/>
                          <a:latin typeface="Arial"/>
                        </a:rPr>
                        <a:t>Nikhil</a:t>
                      </a:r>
                      <a:r>
                        <a:rPr lang="sv-SE" sz="1100" b="0" i="0" u="none" strike="noStrike" dirty="0">
                          <a:solidFill>
                            <a:srgbClr val="FF9900"/>
                          </a:solidFill>
                          <a:effectLst/>
                          <a:latin typeface="Arial"/>
                        </a:rPr>
                        <a:t> Chandra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100" b="0" i="0" u="none" strike="noStrike">
                          <a:solidFill>
                            <a:srgbClr val="FF9900"/>
                          </a:solidFill>
                          <a:effectLst/>
                          <a:latin typeface="Arial"/>
                        </a:rPr>
                        <a:t>Olivia Brown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100" b="0" i="0" u="none" strike="noStrike">
                          <a:solidFill>
                            <a:srgbClr val="FF9900"/>
                          </a:solidFill>
                          <a:effectLst/>
                          <a:latin typeface="Arial"/>
                        </a:rPr>
                        <a:t>Rachel Goldberg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7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Kevin Chen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Naveen Reddy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100" b="0" i="0" u="none" strike="noStrike">
                          <a:solidFill>
                            <a:srgbClr val="FF9900"/>
                          </a:solidFill>
                          <a:effectLst/>
                          <a:latin typeface="Arial"/>
                        </a:rPr>
                        <a:t>Rachel Goldberg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Chris Yoon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Kuan Huang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F6B26B"/>
                          </a:solidFill>
                          <a:effectLst/>
                          <a:latin typeface="Arial"/>
                        </a:rPr>
                        <a:t>Katherine Holzem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7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Wei Tao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Tauseef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Peter Rand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Steven Monda (SLU MD)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Mahati Mokkarala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5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Rob Coker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Paul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Nathan Reed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Zezhong Wang </a:t>
                      </a: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F6B26B"/>
                          </a:solidFill>
                          <a:effectLst/>
                          <a:latin typeface="Arial"/>
                        </a:rPr>
                        <a:t>Michelle Chu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Mitali Avadhani </a:t>
                      </a: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7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Manu Stephen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Mrinal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Teja Vallapuri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CT Hwang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F6B26B"/>
                          </a:solidFill>
                          <a:effectLst/>
                          <a:latin typeface="Arial"/>
                        </a:rPr>
                        <a:t>Maureen Connelly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Justin Lipner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7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Bradley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Ian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F6B26B"/>
                          </a:solidFill>
                          <a:effectLst/>
                          <a:latin typeface="Arial"/>
                        </a:rPr>
                        <a:t>Bradley Settle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100" b="0" i="0" u="none" strike="noStrike">
                          <a:solidFill>
                            <a:srgbClr val="F6B26B"/>
                          </a:solidFill>
                          <a:effectLst/>
                          <a:latin typeface="Arial"/>
                        </a:rPr>
                        <a:t>Tim Fraticelli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F6B26B"/>
                          </a:solidFill>
                          <a:effectLst/>
                          <a:latin typeface="Arial"/>
                        </a:rPr>
                        <a:t>Ester Koh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F6B26B"/>
                          </a:solidFill>
                          <a:effectLst/>
                          <a:latin typeface="Arial"/>
                        </a:rPr>
                        <a:t>Michelle Chu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100" b="0" i="0" u="none" strike="noStrike">
                          <a:solidFill>
                            <a:srgbClr val="F6B26B"/>
                          </a:solidFill>
                          <a:effectLst/>
                          <a:latin typeface="Arial"/>
                        </a:rPr>
                        <a:t>Ann Crowe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100" b="0" i="0" u="none" strike="noStrike">
                          <a:solidFill>
                            <a:srgbClr val="F6B26B"/>
                          </a:solidFill>
                          <a:effectLst/>
                          <a:latin typeface="Arial"/>
                        </a:rPr>
                        <a:t>Connie Gan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F6B26B"/>
                          </a:solidFill>
                          <a:effectLst/>
                          <a:latin typeface="Arial"/>
                        </a:rPr>
                        <a:t>Katherine Holzem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5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Joseph Song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Annelise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Chiye Li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FF9900"/>
                          </a:solidFill>
                          <a:effectLst/>
                          <a:latin typeface="Arial"/>
                        </a:rPr>
                        <a:t>Mike Golman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5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Charlotte Guertler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Josh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Sam Nadell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Alaric D'Souza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Rachel Milgrom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Yu Xiao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Rebecca Fetter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7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Thomas Hong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George Denny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Nathan Shamtoub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Cheng Cheng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Rebecca Ansolabehere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FF9900"/>
                          </a:solidFill>
                          <a:effectLst/>
                          <a:latin typeface="Arial"/>
                        </a:rPr>
                        <a:t>Nianhong Han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5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Michelle Mendiola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Jeanette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Timothy Elton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Lucas Thomas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Diana Jiang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FF9900"/>
                          </a:solidFill>
                          <a:effectLst/>
                          <a:latin typeface="Arial"/>
                        </a:rPr>
                        <a:t>Nianhong Han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FF9900"/>
                          </a:solidFill>
                          <a:effectLst/>
                          <a:latin typeface="Arial"/>
                        </a:rPr>
                        <a:t>Mike Golman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7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Sean Boone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(Sean)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Steven Zhang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Zhuchen Xu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Kavon Javaherian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Adela Gao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7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Gregg Willcox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Steven Linderman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Tony Li</a:t>
                      </a: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Peter Rand </a:t>
                      </a: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Nicholas Gaudio </a:t>
                      </a: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5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Erica Barnell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Will Padovano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Sein Pyo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Marianne Ligon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Manoj Arra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100" b="0" i="0" u="none" strike="noStrike">
                          <a:solidFill>
                            <a:srgbClr val="F6B26B"/>
                          </a:solidFill>
                          <a:effectLst/>
                          <a:latin typeface="Arial"/>
                        </a:rPr>
                        <a:t>Connie Gan 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Yiming Kang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Edward Poyo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7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EWH Interest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Annelise Mah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Mitali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Avadhani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Rachel Milgrom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Russell Thompson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1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David Zhang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Galen Cheng</a:t>
                      </a:r>
                    </a:p>
                  </a:txBody>
                  <a:tcPr marL="7832" marR="7832" marT="15664" marB="1566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2" marR="7832" marT="783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56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0" y="275132"/>
            <a:ext cx="8560643" cy="1282773"/>
            <a:chOff x="0" y="275132"/>
            <a:chExt cx="8560643" cy="1282773"/>
          </a:xfrm>
        </p:grpSpPr>
        <p:sp>
          <p:nvSpPr>
            <p:cNvPr id="53" name="Rectangle 52"/>
            <p:cNvSpPr/>
            <p:nvPr/>
          </p:nvSpPr>
          <p:spPr>
            <a:xfrm>
              <a:off x="0" y="350855"/>
              <a:ext cx="8484919" cy="1131325"/>
            </a:xfrm>
            <a:prstGeom prst="rect">
              <a:avLst/>
            </a:prstGeom>
            <a:solidFill>
              <a:srgbClr val="922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0" y="275132"/>
              <a:ext cx="8484919" cy="75722"/>
            </a:xfrm>
            <a:prstGeom prst="rect">
              <a:avLst/>
            </a:prstGeom>
            <a:solidFill>
              <a:srgbClr val="BD8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0" y="1482181"/>
              <a:ext cx="8484919" cy="75722"/>
            </a:xfrm>
            <a:prstGeom prst="rect">
              <a:avLst/>
            </a:prstGeom>
            <a:solidFill>
              <a:srgbClr val="BD8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rot="5400000">
              <a:off x="7881395" y="878658"/>
              <a:ext cx="1282771" cy="75724"/>
            </a:xfrm>
            <a:prstGeom prst="rect">
              <a:avLst/>
            </a:prstGeom>
            <a:solidFill>
              <a:srgbClr val="BD8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5725" y="538513"/>
            <a:ext cx="8399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Reimbursement</a:t>
            </a:r>
            <a:endParaRPr lang="en-US" sz="4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105" y="458548"/>
            <a:ext cx="3388038" cy="90561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85725" y="-21266"/>
            <a:ext cx="1159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do with receipts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22412" y="3130906"/>
            <a:ext cx="92379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Reimbursement: Takes 2 steps, please follow both.</a:t>
            </a:r>
          </a:p>
          <a:p>
            <a:r>
              <a:rPr lang="en-US" sz="2800" dirty="0" smtClean="0"/>
              <a:t>1) Submit </a:t>
            </a:r>
            <a:r>
              <a:rPr lang="en-US" sz="2800" dirty="0"/>
              <a:t>Online Form: fill out all the fields and submit for our record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2) Reimbursement </a:t>
            </a:r>
            <a:r>
              <a:rPr lang="en-US" sz="2800" dirty="0"/>
              <a:t>printout: Print, and turn in the form with attached receipt(s) to the </a:t>
            </a:r>
            <a:r>
              <a:rPr lang="en-US" sz="2800" dirty="0" err="1"/>
              <a:t>Skandalaris</a:t>
            </a:r>
            <a:r>
              <a:rPr lang="en-US" sz="2800" dirty="0"/>
              <a:t> Center, located in Simon Hall on the Danforth Campus.</a:t>
            </a:r>
          </a:p>
        </p:txBody>
      </p:sp>
      <p:sp>
        <p:nvSpPr>
          <p:cNvPr id="3" name="Rectangle 2"/>
          <p:cNvSpPr/>
          <p:nvPr/>
        </p:nvSpPr>
        <p:spPr>
          <a:xfrm>
            <a:off x="963429" y="1987412"/>
            <a:ext cx="96258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dirty="0"/>
              <a:t>http://</a:t>
            </a:r>
            <a:r>
              <a:rPr lang="de-DE" sz="4000" dirty="0" err="1"/>
              <a:t>ideas.wustl.edu</a:t>
            </a:r>
            <a:r>
              <a:rPr lang="de-DE" sz="4000" dirty="0"/>
              <a:t>/</a:t>
            </a:r>
            <a:r>
              <a:rPr lang="de-DE" sz="4000" dirty="0" err="1"/>
              <a:t>important-forms.html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0973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44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7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275132"/>
            <a:ext cx="8560643" cy="1282773"/>
            <a:chOff x="0" y="275132"/>
            <a:chExt cx="8560643" cy="1282773"/>
          </a:xfrm>
        </p:grpSpPr>
        <p:sp>
          <p:nvSpPr>
            <p:cNvPr id="9" name="Rectangle 8"/>
            <p:cNvSpPr/>
            <p:nvPr/>
          </p:nvSpPr>
          <p:spPr>
            <a:xfrm>
              <a:off x="0" y="350855"/>
              <a:ext cx="8484919" cy="1131325"/>
            </a:xfrm>
            <a:prstGeom prst="rect">
              <a:avLst/>
            </a:prstGeom>
            <a:solidFill>
              <a:srgbClr val="922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275132"/>
              <a:ext cx="8484919" cy="75722"/>
            </a:xfrm>
            <a:prstGeom prst="rect">
              <a:avLst/>
            </a:prstGeom>
            <a:solidFill>
              <a:srgbClr val="BD8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482181"/>
              <a:ext cx="8484919" cy="75722"/>
            </a:xfrm>
            <a:prstGeom prst="rect">
              <a:avLst/>
            </a:prstGeom>
            <a:solidFill>
              <a:srgbClr val="BD8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7881395" y="878658"/>
              <a:ext cx="1282771" cy="75724"/>
            </a:xfrm>
            <a:prstGeom prst="rect">
              <a:avLst/>
            </a:prstGeom>
            <a:solidFill>
              <a:srgbClr val="BD8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92100" y="1774374"/>
            <a:ext cx="11595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Founded in 2013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an independent non-profit committed to fostering life science entrepreneurship in St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</a:t>
            </a:r>
          </a:p>
          <a:p>
            <a:pPr>
              <a:spcAft>
                <a:spcPts val="18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 Labs is the first student operated bio-tech incubator in the country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" y="538513"/>
            <a:ext cx="8399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Student Led Ventures</a:t>
            </a:r>
            <a:endParaRPr lang="en-US" sz="4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793" y="4093030"/>
            <a:ext cx="10885714" cy="25109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form student teams focused on clinical problems and provide the resources needed to develop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Promising teams go on to form ventures and commercialize their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inventions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105" y="458548"/>
            <a:ext cx="3388038" cy="90561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85725" y="-21266"/>
            <a:ext cx="1159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IDEA LABS?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2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62" y="2128456"/>
            <a:ext cx="893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31102613"/>
              </p:ext>
            </p:extLst>
          </p:nvPr>
        </p:nvGraphicFramePr>
        <p:xfrm>
          <a:off x="0" y="1738851"/>
          <a:ext cx="3837127" cy="4433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77439701"/>
              </p:ext>
            </p:extLst>
          </p:nvPr>
        </p:nvGraphicFramePr>
        <p:xfrm>
          <a:off x="3877661" y="1725341"/>
          <a:ext cx="4107348" cy="4433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276695504"/>
              </p:ext>
            </p:extLst>
          </p:nvPr>
        </p:nvGraphicFramePr>
        <p:xfrm>
          <a:off x="8052563" y="1725341"/>
          <a:ext cx="4120858" cy="4433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0" y="275132"/>
            <a:ext cx="8560643" cy="1282773"/>
            <a:chOff x="0" y="275132"/>
            <a:chExt cx="8560643" cy="1282773"/>
          </a:xfrm>
        </p:grpSpPr>
        <p:sp>
          <p:nvSpPr>
            <p:cNvPr id="39" name="Rectangle 38"/>
            <p:cNvSpPr/>
            <p:nvPr/>
          </p:nvSpPr>
          <p:spPr>
            <a:xfrm>
              <a:off x="0" y="350855"/>
              <a:ext cx="8484919" cy="1131325"/>
            </a:xfrm>
            <a:prstGeom prst="rect">
              <a:avLst/>
            </a:prstGeom>
            <a:solidFill>
              <a:srgbClr val="922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0" y="275132"/>
              <a:ext cx="8484919" cy="75722"/>
            </a:xfrm>
            <a:prstGeom prst="rect">
              <a:avLst/>
            </a:prstGeom>
            <a:solidFill>
              <a:srgbClr val="BD8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0" y="1482181"/>
              <a:ext cx="8484919" cy="75722"/>
            </a:xfrm>
            <a:prstGeom prst="rect">
              <a:avLst/>
            </a:prstGeom>
            <a:solidFill>
              <a:srgbClr val="BD8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7881395" y="878658"/>
              <a:ext cx="1282771" cy="75724"/>
            </a:xfrm>
            <a:prstGeom prst="rect">
              <a:avLst/>
            </a:prstGeom>
            <a:solidFill>
              <a:srgbClr val="BD8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5725" y="538513"/>
            <a:ext cx="8399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&amp; Innovative Approach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105" y="458548"/>
            <a:ext cx="3388038" cy="905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9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29689" y="1571395"/>
            <a:ext cx="1242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IDEA Labs: The bridge from academia to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ioentrepreneurship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08124"/>
            <a:ext cx="44045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Commitment 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CORTEX Entrepreneurship district - ($186 million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iotech Investment)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Venture Capital: </a:t>
            </a:r>
          </a:p>
          <a:p>
            <a:pPr marL="1371600" lvl="2" indent="-457200">
              <a:buFont typeface="Wingdings" charset="2"/>
              <a:buChar char="§"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 Innovators</a:t>
            </a:r>
          </a:p>
          <a:p>
            <a:pPr marL="1371600" lvl="2" indent="-457200">
              <a:buFont typeface="Wingdings" charset="2"/>
              <a:buChar char="§"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Cultivation Capital</a:t>
            </a:r>
          </a:p>
          <a:p>
            <a:pPr marL="1371600" lvl="2" indent="-457200">
              <a:buFont typeface="Wingdings" charset="2"/>
              <a:buChar char="§"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Arch Angels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Venture Services: </a:t>
            </a:r>
          </a:p>
          <a:p>
            <a:pPr marL="1371600" lvl="2" indent="-457200">
              <a:buFont typeface="Wingdings" charset="2"/>
              <a:buChar char="§"/>
            </a:pPr>
            <a:r>
              <a:rPr lang="en-US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Biogenerator</a:t>
            </a:r>
            <a:endParaRPr lang="en-US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charset="2"/>
              <a:buChar char="§"/>
            </a:pPr>
            <a:r>
              <a:rPr lang="en-US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iTEN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371600" lvl="2" indent="-457200">
              <a:buFont typeface="Wingdings" charset="2"/>
              <a:buChar char="§"/>
            </a:pPr>
            <a:r>
              <a:rPr lang="en-US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GatewayVMS</a:t>
            </a:r>
            <a:endParaRPr lang="en-US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charset="2"/>
              <a:buChar char="§"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Kauffman Foundation</a:t>
            </a:r>
          </a:p>
          <a:p>
            <a:pPr marL="1371600" lvl="2" indent="-457200">
              <a:buFont typeface="Wingdings" charset="2"/>
              <a:buChar char="§"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T-Rex </a:t>
            </a:r>
          </a:p>
          <a:p>
            <a:pPr marL="1371600" lvl="2" indent="-457200">
              <a:buFont typeface="Wingdings" charset="2"/>
              <a:buChar char="§"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Cambridge Innovation Center</a:t>
            </a:r>
          </a:p>
          <a:p>
            <a:pPr marL="1371600" lvl="2" indent="-457200">
              <a:buFont typeface="Wingdings" charset="2"/>
              <a:buChar char="§"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Plan Competitions: Olin &amp; Arch Grants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153" y="2131464"/>
            <a:ext cx="3291840" cy="2089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153" y="4490959"/>
            <a:ext cx="3291840" cy="16459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61673" y="2089694"/>
            <a:ext cx="363068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Premier Medical Hub: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Washington University 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Barnes Jewish Hospital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Ranked top 10 in the nation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Manufacturing Hub 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MakeSTL</a:t>
            </a:r>
            <a:endParaRPr lang="en-US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charset="2"/>
              <a:buChar char="§"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 Industrial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anufacturers within 30 miles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Industrial Hub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Sigma Aldrich (Biotechnology)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Monsanto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Boeing (McDonnell Douglas)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TUMS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111" y="4171488"/>
            <a:ext cx="420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CORTEX Biotech District</a:t>
            </a:r>
            <a:endParaRPr lang="en-US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0" y="275132"/>
            <a:ext cx="12083143" cy="1282773"/>
            <a:chOff x="0" y="275132"/>
            <a:chExt cx="12083143" cy="1282773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275132"/>
              <a:ext cx="8560643" cy="1282773"/>
              <a:chOff x="0" y="275132"/>
              <a:chExt cx="8560643" cy="128277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350855"/>
                <a:ext cx="8484919" cy="1131325"/>
              </a:xfrm>
              <a:prstGeom prst="rect">
                <a:avLst/>
              </a:prstGeom>
              <a:solidFill>
                <a:srgbClr val="9227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0" y="275132"/>
                <a:ext cx="8484919" cy="75722"/>
              </a:xfrm>
              <a:prstGeom prst="rect">
                <a:avLst/>
              </a:prstGeom>
              <a:solidFill>
                <a:srgbClr val="BD8C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0" y="1482181"/>
                <a:ext cx="8484919" cy="75722"/>
              </a:xfrm>
              <a:prstGeom prst="rect">
                <a:avLst/>
              </a:prstGeom>
              <a:solidFill>
                <a:srgbClr val="BD8C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5400000">
                <a:off x="7881395" y="878658"/>
                <a:ext cx="1282771" cy="75724"/>
              </a:xfrm>
              <a:prstGeom prst="rect">
                <a:avLst/>
              </a:prstGeom>
              <a:solidFill>
                <a:srgbClr val="BD8C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85725" y="538513"/>
              <a:ext cx="83991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St. Louis’ Potential</a:t>
              </a:r>
              <a:endPara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5105" y="458548"/>
              <a:ext cx="3388038" cy="9056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85725" y="-21266"/>
            <a:ext cx="1159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MIDWEST INNOVATION CLUSTER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482534" y="6263108"/>
            <a:ext cx="1242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We’re helping to build an innovation cluster in St Louis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2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75132"/>
            <a:ext cx="12083143" cy="1282773"/>
            <a:chOff x="0" y="275132"/>
            <a:chExt cx="12083143" cy="1282773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275132"/>
              <a:ext cx="8560643" cy="1282773"/>
              <a:chOff x="0" y="275132"/>
              <a:chExt cx="8560643" cy="128277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0" y="350855"/>
                <a:ext cx="8484919" cy="1131325"/>
              </a:xfrm>
              <a:prstGeom prst="rect">
                <a:avLst/>
              </a:prstGeom>
              <a:solidFill>
                <a:srgbClr val="9227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275132"/>
                <a:ext cx="8484919" cy="75722"/>
              </a:xfrm>
              <a:prstGeom prst="rect">
                <a:avLst/>
              </a:prstGeom>
              <a:solidFill>
                <a:srgbClr val="BD8C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0" y="1482181"/>
                <a:ext cx="8484919" cy="75722"/>
              </a:xfrm>
              <a:prstGeom prst="rect">
                <a:avLst/>
              </a:prstGeom>
              <a:solidFill>
                <a:srgbClr val="BD8C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5400000">
                <a:off x="7881395" y="878658"/>
                <a:ext cx="1282771" cy="75724"/>
              </a:xfrm>
              <a:prstGeom prst="rect">
                <a:avLst/>
              </a:prstGeom>
              <a:solidFill>
                <a:srgbClr val="BD8C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85725" y="538513"/>
              <a:ext cx="83991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Our Model</a:t>
              </a:r>
              <a:endPara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5105" y="458548"/>
              <a:ext cx="3388038" cy="90561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image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265"/>
            <a:ext cx="6477000" cy="5301735"/>
          </a:xfrm>
          <a:prstGeom prst="rect">
            <a:avLst/>
          </a:prstGeom>
          <a:ln/>
        </p:spPr>
      </p:pic>
      <p:sp>
        <p:nvSpPr>
          <p:cNvPr id="2" name="TextBox 1"/>
          <p:cNvSpPr txBox="1"/>
          <p:nvPr/>
        </p:nvSpPr>
        <p:spPr>
          <a:xfrm>
            <a:off x="6580314" y="1737360"/>
            <a:ext cx="56116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Invention Phase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Problem </a:t>
            </a:r>
            <a:r>
              <a:rPr lang="en-US" b="1" dirty="0"/>
              <a:t>Bank Development: </a:t>
            </a:r>
            <a:endParaRPr lang="en-US" b="1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Clinicians</a:t>
            </a:r>
            <a:r>
              <a:rPr lang="en-US" dirty="0"/>
              <a:t>, r</a:t>
            </a:r>
            <a:r>
              <a:rPr lang="en-US" dirty="0" smtClean="0"/>
              <a:t>esidents</a:t>
            </a:r>
            <a:r>
              <a:rPr lang="en-US" dirty="0"/>
              <a:t>, </a:t>
            </a:r>
            <a:r>
              <a:rPr lang="en-US" dirty="0" smtClean="0"/>
              <a:t>medical students identify </a:t>
            </a:r>
            <a:r>
              <a:rPr lang="en-US" dirty="0"/>
              <a:t>&amp; validate </a:t>
            </a:r>
            <a:r>
              <a:rPr lang="en-US" dirty="0" smtClean="0"/>
              <a:t>problems based on clinical need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Team Recruitment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Rigorous recruitment from </a:t>
            </a:r>
            <a:r>
              <a:rPr lang="en-US" dirty="0"/>
              <a:t>engineering, medicine, business, and law </a:t>
            </a:r>
            <a:r>
              <a:rPr lang="en-US" dirty="0" smtClean="0"/>
              <a:t>(50% acceptance rate)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Criteria: Previous design and entrepreneurial experience, technical, and business skills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Organic formation around project managers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Research &amp; Development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Rigorous market and patent analysis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Prototype and serial invention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Clinical trial support &amp; testing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Manufacturing &amp; Technical Advice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One-on-one pipeline into St. Louis Manufacturing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Monthly technical reviews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5725" y="-21266"/>
            <a:ext cx="1159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BRIDGING PROBLEMS WITH SOLUTIONS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238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75132"/>
            <a:ext cx="12083143" cy="1282773"/>
            <a:chOff x="0" y="275132"/>
            <a:chExt cx="12083143" cy="1282773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275132"/>
              <a:ext cx="8560643" cy="1282773"/>
              <a:chOff x="0" y="275132"/>
              <a:chExt cx="8560643" cy="128277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0" y="350855"/>
                <a:ext cx="8484919" cy="1131325"/>
              </a:xfrm>
              <a:prstGeom prst="rect">
                <a:avLst/>
              </a:prstGeom>
              <a:solidFill>
                <a:srgbClr val="9227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275132"/>
                <a:ext cx="8484919" cy="75722"/>
              </a:xfrm>
              <a:prstGeom prst="rect">
                <a:avLst/>
              </a:prstGeom>
              <a:solidFill>
                <a:srgbClr val="BD8C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0" y="1482181"/>
                <a:ext cx="8484919" cy="75722"/>
              </a:xfrm>
              <a:prstGeom prst="rect">
                <a:avLst/>
              </a:prstGeom>
              <a:solidFill>
                <a:srgbClr val="BD8C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5400000">
                <a:off x="7881395" y="878658"/>
                <a:ext cx="1282771" cy="75724"/>
              </a:xfrm>
              <a:prstGeom prst="rect">
                <a:avLst/>
              </a:prstGeom>
              <a:solidFill>
                <a:srgbClr val="BD8C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85725" y="538513"/>
              <a:ext cx="83991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Our Model</a:t>
              </a:r>
              <a:endPara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5105" y="458548"/>
              <a:ext cx="3388038" cy="90561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image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265"/>
            <a:ext cx="6477000" cy="5301735"/>
          </a:xfrm>
          <a:prstGeom prst="rect">
            <a:avLst/>
          </a:prstGeom>
          <a:ln/>
        </p:spPr>
      </p:pic>
      <p:sp>
        <p:nvSpPr>
          <p:cNvPr id="2" name="TextBox 1"/>
          <p:cNvSpPr txBox="1"/>
          <p:nvPr/>
        </p:nvSpPr>
        <p:spPr>
          <a:xfrm>
            <a:off x="6577584" y="1737360"/>
            <a:ext cx="56144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Development and Entrepreneurship Phase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Intellectual Property (IP)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Washington University waives all rights to any IP developed by IDEA Labs teams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IDEA </a:t>
            </a:r>
            <a:r>
              <a:rPr lang="en-US" dirty="0"/>
              <a:t>Labs </a:t>
            </a:r>
            <a:r>
              <a:rPr lang="en-US" dirty="0" smtClean="0"/>
              <a:t>temporarily holds IP until </a:t>
            </a:r>
            <a:r>
              <a:rPr lang="en-US" dirty="0"/>
              <a:t>LLC </a:t>
            </a:r>
            <a:r>
              <a:rPr lang="en-US" dirty="0" smtClean="0"/>
              <a:t>formation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Teams own all IP </a:t>
            </a:r>
            <a:r>
              <a:rPr lang="en-US" dirty="0" smtClean="0"/>
              <a:t>rights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Pro bono LLC &amp; patent filing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Business Plan Development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Teams undergo intensive, guided business plan &amp; pitch development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Capital Fundraising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Direct pitch route to angel and venture investors at Demo Day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F</a:t>
            </a:r>
            <a:r>
              <a:rPr lang="en-US" dirty="0" smtClean="0"/>
              <a:t>ormer </a:t>
            </a:r>
            <a:r>
              <a:rPr lang="en-US" dirty="0"/>
              <a:t>advisors, and the community at </a:t>
            </a:r>
            <a:r>
              <a:rPr lang="en-US" dirty="0" smtClean="0"/>
              <a:t>large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Project Funding &amp; Business Development Grants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Incremental funding is competitively awarded at confidential bimonthly project reviews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725" y="-21266"/>
            <a:ext cx="1159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BRIDGING PROBLEMS WITH SOLUTIONS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10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0" y="275132"/>
            <a:ext cx="8560643" cy="1282773"/>
            <a:chOff x="0" y="275132"/>
            <a:chExt cx="8560643" cy="1282773"/>
          </a:xfrm>
        </p:grpSpPr>
        <p:sp>
          <p:nvSpPr>
            <p:cNvPr id="53" name="Rectangle 52"/>
            <p:cNvSpPr/>
            <p:nvPr/>
          </p:nvSpPr>
          <p:spPr>
            <a:xfrm>
              <a:off x="0" y="350855"/>
              <a:ext cx="8484919" cy="1131325"/>
            </a:xfrm>
            <a:prstGeom prst="rect">
              <a:avLst/>
            </a:prstGeom>
            <a:solidFill>
              <a:srgbClr val="922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0" y="275132"/>
              <a:ext cx="8484919" cy="75722"/>
            </a:xfrm>
            <a:prstGeom prst="rect">
              <a:avLst/>
            </a:prstGeom>
            <a:solidFill>
              <a:srgbClr val="BD8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0" y="1482181"/>
              <a:ext cx="8484919" cy="75722"/>
            </a:xfrm>
            <a:prstGeom prst="rect">
              <a:avLst/>
            </a:prstGeom>
            <a:solidFill>
              <a:srgbClr val="BD8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rot="5400000">
              <a:off x="7881395" y="878658"/>
              <a:ext cx="1282771" cy="75724"/>
            </a:xfrm>
            <a:prstGeom prst="rect">
              <a:avLst/>
            </a:prstGeom>
            <a:solidFill>
              <a:srgbClr val="BD8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5725" y="538513"/>
            <a:ext cx="8399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Team</a:t>
            </a:r>
            <a:endParaRPr lang="en-US" sz="4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105" y="458548"/>
            <a:ext cx="3388038" cy="90561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85725" y="-21266"/>
            <a:ext cx="1159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LEADERSHIP: WHO WE ARE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Screen Shot 2014-10-10 at 10.04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58" y="1590842"/>
            <a:ext cx="4986421" cy="5163458"/>
          </a:xfrm>
          <a:prstGeom prst="rect">
            <a:avLst/>
          </a:prstGeom>
        </p:spPr>
      </p:pic>
      <p:pic>
        <p:nvPicPr>
          <p:cNvPr id="3" name="Picture 2" descr="Screen Shot 2014-10-10 at 10.05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67" y="1524000"/>
            <a:ext cx="4972865" cy="524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7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203128" y="4759153"/>
            <a:ext cx="4557205" cy="2072105"/>
            <a:chOff x="-122492" y="152401"/>
            <a:chExt cx="12316116" cy="5342284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1" y="152401"/>
              <a:ext cx="2297182" cy="609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36" y="933760"/>
              <a:ext cx="2922610" cy="686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398" y="209377"/>
              <a:ext cx="6886278" cy="49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42" y="1043778"/>
              <a:ext cx="2997481" cy="466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3346" y="1889435"/>
              <a:ext cx="2946078" cy="578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8326" y="3078778"/>
              <a:ext cx="2541398" cy="75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860" y="1889435"/>
              <a:ext cx="2755058" cy="466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4440" y="2549861"/>
              <a:ext cx="2321530" cy="87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213" y="3684658"/>
              <a:ext cx="2471426" cy="52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2492" y="2021359"/>
              <a:ext cx="2326275" cy="44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4948" y="2914716"/>
              <a:ext cx="2150780" cy="654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452" y="1777094"/>
              <a:ext cx="2134775" cy="803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938" y="3853499"/>
              <a:ext cx="1280810" cy="164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971" y="848365"/>
              <a:ext cx="1658261" cy="66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2937336"/>
              <a:ext cx="2431207" cy="61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563" y="4646429"/>
              <a:ext cx="3100711" cy="65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1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77" y="4215401"/>
              <a:ext cx="1532584" cy="789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5600" y="3791309"/>
              <a:ext cx="2948024" cy="284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3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5397" y="4419601"/>
              <a:ext cx="2788139" cy="657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4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500" y="994721"/>
              <a:ext cx="3126605" cy="515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0" y="275132"/>
            <a:ext cx="12083143" cy="1282773"/>
            <a:chOff x="0" y="275132"/>
            <a:chExt cx="12083143" cy="1282773"/>
          </a:xfrm>
        </p:grpSpPr>
        <p:grpSp>
          <p:nvGrpSpPr>
            <p:cNvPr id="56" name="Group 55"/>
            <p:cNvGrpSpPr/>
            <p:nvPr/>
          </p:nvGrpSpPr>
          <p:grpSpPr>
            <a:xfrm>
              <a:off x="0" y="275132"/>
              <a:ext cx="8560643" cy="1282773"/>
              <a:chOff x="0" y="275132"/>
              <a:chExt cx="8560643" cy="1282773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0" y="350855"/>
                <a:ext cx="8484919" cy="1131325"/>
              </a:xfrm>
              <a:prstGeom prst="rect">
                <a:avLst/>
              </a:prstGeom>
              <a:solidFill>
                <a:srgbClr val="9227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0" y="275132"/>
                <a:ext cx="8484919" cy="75722"/>
              </a:xfrm>
              <a:prstGeom prst="rect">
                <a:avLst/>
              </a:prstGeom>
              <a:solidFill>
                <a:srgbClr val="BD8C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0" y="1482181"/>
                <a:ext cx="8484919" cy="75722"/>
              </a:xfrm>
              <a:prstGeom prst="rect">
                <a:avLst/>
              </a:prstGeom>
              <a:solidFill>
                <a:srgbClr val="BD8C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5400000">
                <a:off x="7881395" y="878658"/>
                <a:ext cx="1282771" cy="75724"/>
              </a:xfrm>
              <a:prstGeom prst="rect">
                <a:avLst/>
              </a:prstGeom>
              <a:solidFill>
                <a:srgbClr val="BD8C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85725" y="538513"/>
              <a:ext cx="83991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Selected Advisors &amp; Partners</a:t>
              </a:r>
              <a:endPara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5105" y="458548"/>
              <a:ext cx="3388038" cy="9056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TextBox 42"/>
          <p:cNvSpPr txBox="1"/>
          <p:nvPr/>
        </p:nvSpPr>
        <p:spPr>
          <a:xfrm>
            <a:off x="85725" y="-21266"/>
            <a:ext cx="1159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MENTORSHIP AND COMMERCIALIZATION ASSISTANCE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Screen Shot 2014-10-10 at 10.06.59 PM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" y="1647991"/>
            <a:ext cx="4812632" cy="2946316"/>
          </a:xfrm>
          <a:prstGeom prst="rect">
            <a:avLst/>
          </a:prstGeom>
        </p:spPr>
      </p:pic>
      <p:pic>
        <p:nvPicPr>
          <p:cNvPr id="3" name="Picture 2" descr="Screen Shot 2014-10-10 at 10.07.14 PM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73" y="1644316"/>
            <a:ext cx="4079321" cy="507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6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75132"/>
            <a:ext cx="12083143" cy="1282773"/>
            <a:chOff x="0" y="275132"/>
            <a:chExt cx="12083143" cy="1282773"/>
          </a:xfrm>
        </p:grpSpPr>
        <p:grpSp>
          <p:nvGrpSpPr>
            <p:cNvPr id="56" name="Group 55"/>
            <p:cNvGrpSpPr/>
            <p:nvPr/>
          </p:nvGrpSpPr>
          <p:grpSpPr>
            <a:xfrm>
              <a:off x="0" y="275132"/>
              <a:ext cx="8560643" cy="1282773"/>
              <a:chOff x="0" y="275132"/>
              <a:chExt cx="8560643" cy="1282773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0" y="350855"/>
                <a:ext cx="8484919" cy="1131325"/>
              </a:xfrm>
              <a:prstGeom prst="rect">
                <a:avLst/>
              </a:prstGeom>
              <a:solidFill>
                <a:srgbClr val="9227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0" y="275132"/>
                <a:ext cx="8484919" cy="75722"/>
              </a:xfrm>
              <a:prstGeom prst="rect">
                <a:avLst/>
              </a:prstGeom>
              <a:solidFill>
                <a:srgbClr val="BD8C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0" y="1482181"/>
                <a:ext cx="8484919" cy="75722"/>
              </a:xfrm>
              <a:prstGeom prst="rect">
                <a:avLst/>
              </a:prstGeom>
              <a:solidFill>
                <a:srgbClr val="BD8C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5400000">
                <a:off x="7881395" y="878658"/>
                <a:ext cx="1282771" cy="75724"/>
              </a:xfrm>
              <a:prstGeom prst="rect">
                <a:avLst/>
              </a:prstGeom>
              <a:solidFill>
                <a:srgbClr val="BD8C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85725" y="538513"/>
              <a:ext cx="83991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Ask us</a:t>
              </a:r>
              <a:endPara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5105" y="458548"/>
              <a:ext cx="3388038" cy="9056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TextBox 42"/>
          <p:cNvSpPr txBox="1"/>
          <p:nvPr/>
        </p:nvSpPr>
        <p:spPr>
          <a:xfrm>
            <a:off x="85725" y="-21266"/>
            <a:ext cx="1159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do with questions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Screen Shot 2014-10-10 at 10.06.5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47"/>
          <a:stretch/>
        </p:blipFill>
        <p:spPr>
          <a:xfrm>
            <a:off x="10235058" y="1557285"/>
            <a:ext cx="1905102" cy="2718842"/>
          </a:xfrm>
          <a:prstGeom prst="rect">
            <a:avLst/>
          </a:prstGeom>
        </p:spPr>
      </p:pic>
      <p:pic>
        <p:nvPicPr>
          <p:cNvPr id="3" name="Picture 2" descr="Screen Shot 2014-10-10 at 10.07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69" y="1638615"/>
            <a:ext cx="3108603" cy="5076848"/>
          </a:xfrm>
          <a:prstGeom prst="rect">
            <a:avLst/>
          </a:prstGeom>
        </p:spPr>
      </p:pic>
      <p:pic>
        <p:nvPicPr>
          <p:cNvPr id="38" name="Picture 37" descr="Screen Shot 2014-10-10 at 10.04.5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" y="1577884"/>
            <a:ext cx="3486206" cy="5163458"/>
          </a:xfrm>
          <a:prstGeom prst="rect">
            <a:avLst/>
          </a:prstGeom>
        </p:spPr>
      </p:pic>
      <p:pic>
        <p:nvPicPr>
          <p:cNvPr id="39" name="Picture 38" descr="Screen Shot 2014-10-10 at 10.05.0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05" y="1617579"/>
            <a:ext cx="3551005" cy="5240421"/>
          </a:xfrm>
          <a:prstGeom prst="rect">
            <a:avLst/>
          </a:prstGeom>
        </p:spPr>
      </p:pic>
      <p:pic>
        <p:nvPicPr>
          <p:cNvPr id="41" name="Picture 40" descr="Screen Shot 2014-10-10 at 10.06.5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3"/>
          <a:stretch/>
        </p:blipFill>
        <p:spPr>
          <a:xfrm>
            <a:off x="10251259" y="4120630"/>
            <a:ext cx="1798182" cy="273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2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926</Words>
  <Application>Microsoft Macintosh PowerPoint</Application>
  <PresentationFormat>Custom</PresentationFormat>
  <Paragraphs>286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PaulGamble</dc:creator>
  <cp:lastModifiedBy>Joshua Siegel</cp:lastModifiedBy>
  <cp:revision>129</cp:revision>
  <dcterms:created xsi:type="dcterms:W3CDTF">2014-07-31T19:22:42Z</dcterms:created>
  <dcterms:modified xsi:type="dcterms:W3CDTF">2014-10-11T17:14:29Z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ce2010EditCount">
    <vt:lpwstr>1</vt:lpwstr>
  </property>
  <property fmtid="{D5CDD505-2E9C-101B-9397-08002B2CF9AE}" pid="3" name="Office2003EditCount">
    <vt:lpwstr>0</vt:lpwstr>
  </property>
  <property fmtid="{D5CDD505-2E9C-101B-9397-08002B2CF9AE}" pid="4" name="LastEditedOfficeVersion">
    <vt:lpwstr>Office2010</vt:lpwstr>
  </property>
  <property fmtid="{D5CDD505-2E9C-101B-9397-08002B2CF9AE}" pid="5" name="Office2010WasSaved">
    <vt:lpwstr>1</vt:lpwstr>
  </property>
</Properties>
</file>